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Lst>
  <p:notesMasterIdLst>
    <p:notesMasterId r:id="rId35"/>
  </p:notesMasterIdLst>
  <p:handoutMasterIdLst>
    <p:handoutMasterId r:id="rId36"/>
  </p:handoutMasterIdLst>
  <p:sldIdLst>
    <p:sldId id="487" r:id="rId5"/>
    <p:sldId id="796" r:id="rId6"/>
    <p:sldId id="761" r:id="rId7"/>
    <p:sldId id="764" r:id="rId8"/>
    <p:sldId id="684" r:id="rId9"/>
    <p:sldId id="763" r:id="rId10"/>
    <p:sldId id="498" r:id="rId11"/>
    <p:sldId id="753" r:id="rId12"/>
    <p:sldId id="737" r:id="rId13"/>
    <p:sldId id="799" r:id="rId14"/>
    <p:sldId id="801" r:id="rId15"/>
    <p:sldId id="787" r:id="rId16"/>
    <p:sldId id="798" r:id="rId17"/>
    <p:sldId id="805" r:id="rId18"/>
    <p:sldId id="791" r:id="rId19"/>
    <p:sldId id="775" r:id="rId20"/>
    <p:sldId id="774" r:id="rId21"/>
    <p:sldId id="790" r:id="rId22"/>
    <p:sldId id="795" r:id="rId23"/>
    <p:sldId id="806" r:id="rId24"/>
    <p:sldId id="792" r:id="rId25"/>
    <p:sldId id="793" r:id="rId26"/>
    <p:sldId id="778" r:id="rId27"/>
    <p:sldId id="807" r:id="rId28"/>
    <p:sldId id="809" r:id="rId29"/>
    <p:sldId id="810" r:id="rId30"/>
    <p:sldId id="784" r:id="rId31"/>
    <p:sldId id="811" r:id="rId32"/>
    <p:sldId id="713" r:id="rId33"/>
    <p:sldId id="808" r:id="rId34"/>
  </p:sldIdLst>
  <p:sldSz cx="9144000" cy="6858000" type="screen4x3"/>
  <p:notesSz cx="6858000" cy="9144000"/>
  <p:defaultTextStyle>
    <a:defPPr>
      <a:defRPr lang="ru-RU"/>
    </a:defPPr>
    <a:lvl1pPr algn="l" rtl="0" eaLnBrk="0" fontAlgn="base" hangingPunct="0">
      <a:spcBef>
        <a:spcPct val="0"/>
      </a:spcBef>
      <a:spcAft>
        <a:spcPct val="0"/>
      </a:spcAft>
      <a:defRPr sz="1600" kern="1200">
        <a:solidFill>
          <a:schemeClr val="tx1"/>
        </a:solidFill>
        <a:latin typeface="Arial" charset="0"/>
        <a:ea typeface="SimSun" charset="0"/>
        <a:cs typeface="+mn-cs"/>
      </a:defRPr>
    </a:lvl1pPr>
    <a:lvl2pPr marL="457200" algn="l" rtl="0" eaLnBrk="0" fontAlgn="base" hangingPunct="0">
      <a:spcBef>
        <a:spcPct val="0"/>
      </a:spcBef>
      <a:spcAft>
        <a:spcPct val="0"/>
      </a:spcAft>
      <a:defRPr sz="1600" kern="1200">
        <a:solidFill>
          <a:schemeClr val="tx1"/>
        </a:solidFill>
        <a:latin typeface="Arial" charset="0"/>
        <a:ea typeface="SimSun" charset="0"/>
        <a:cs typeface="+mn-cs"/>
      </a:defRPr>
    </a:lvl2pPr>
    <a:lvl3pPr marL="914400" algn="l" rtl="0" eaLnBrk="0" fontAlgn="base" hangingPunct="0">
      <a:spcBef>
        <a:spcPct val="0"/>
      </a:spcBef>
      <a:spcAft>
        <a:spcPct val="0"/>
      </a:spcAft>
      <a:defRPr sz="1600" kern="1200">
        <a:solidFill>
          <a:schemeClr val="tx1"/>
        </a:solidFill>
        <a:latin typeface="Arial" charset="0"/>
        <a:ea typeface="SimSun" charset="0"/>
        <a:cs typeface="+mn-cs"/>
      </a:defRPr>
    </a:lvl3pPr>
    <a:lvl4pPr marL="1371600" algn="l" rtl="0" eaLnBrk="0" fontAlgn="base" hangingPunct="0">
      <a:spcBef>
        <a:spcPct val="0"/>
      </a:spcBef>
      <a:spcAft>
        <a:spcPct val="0"/>
      </a:spcAft>
      <a:defRPr sz="1600" kern="1200">
        <a:solidFill>
          <a:schemeClr val="tx1"/>
        </a:solidFill>
        <a:latin typeface="Arial" charset="0"/>
        <a:ea typeface="SimSun" charset="0"/>
        <a:cs typeface="+mn-cs"/>
      </a:defRPr>
    </a:lvl4pPr>
    <a:lvl5pPr marL="1828800" algn="l" rtl="0" eaLnBrk="0" fontAlgn="base" hangingPunct="0">
      <a:spcBef>
        <a:spcPct val="0"/>
      </a:spcBef>
      <a:spcAft>
        <a:spcPct val="0"/>
      </a:spcAft>
      <a:defRPr sz="1600" kern="1200">
        <a:solidFill>
          <a:schemeClr val="tx1"/>
        </a:solidFill>
        <a:latin typeface="Arial" charset="0"/>
        <a:ea typeface="SimSun" charset="0"/>
        <a:cs typeface="+mn-cs"/>
      </a:defRPr>
    </a:lvl5pPr>
    <a:lvl6pPr marL="2286000" algn="l" defTabSz="914400" rtl="0" eaLnBrk="1" latinLnBrk="0" hangingPunct="1">
      <a:defRPr sz="1600" kern="1200">
        <a:solidFill>
          <a:schemeClr val="tx1"/>
        </a:solidFill>
        <a:latin typeface="Arial" charset="0"/>
        <a:ea typeface="SimSun" charset="0"/>
        <a:cs typeface="+mn-cs"/>
      </a:defRPr>
    </a:lvl6pPr>
    <a:lvl7pPr marL="2743200" algn="l" defTabSz="914400" rtl="0" eaLnBrk="1" latinLnBrk="0" hangingPunct="1">
      <a:defRPr sz="1600" kern="1200">
        <a:solidFill>
          <a:schemeClr val="tx1"/>
        </a:solidFill>
        <a:latin typeface="Arial" charset="0"/>
        <a:ea typeface="SimSun" charset="0"/>
        <a:cs typeface="+mn-cs"/>
      </a:defRPr>
    </a:lvl7pPr>
    <a:lvl8pPr marL="3200400" algn="l" defTabSz="914400" rtl="0" eaLnBrk="1" latinLnBrk="0" hangingPunct="1">
      <a:defRPr sz="1600" kern="1200">
        <a:solidFill>
          <a:schemeClr val="tx1"/>
        </a:solidFill>
        <a:latin typeface="Arial" charset="0"/>
        <a:ea typeface="SimSun" charset="0"/>
        <a:cs typeface="+mn-cs"/>
      </a:defRPr>
    </a:lvl8pPr>
    <a:lvl9pPr marL="3657600" algn="l" defTabSz="914400" rtl="0" eaLnBrk="1" latinLnBrk="0" hangingPunct="1">
      <a:defRPr sz="1600" kern="1200">
        <a:solidFill>
          <a:schemeClr val="tx1"/>
        </a:solidFill>
        <a:latin typeface="Arial" charset="0"/>
        <a:ea typeface="SimSun"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333399"/>
    <a:srgbClr val="0000CC"/>
    <a:srgbClr val="C5EAFF"/>
    <a:srgbClr val="3366FF"/>
    <a:srgbClr val="008000"/>
    <a:srgbClr val="009900"/>
    <a:srgbClr val="66CCFF"/>
    <a:srgbClr val="00FF00"/>
    <a:srgbClr val="00CC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912"/>
  </p:normalViewPr>
  <p:slideViewPr>
    <p:cSldViewPr>
      <p:cViewPr varScale="1">
        <p:scale>
          <a:sx n="89" d="100"/>
          <a:sy n="89" d="100"/>
        </p:scale>
        <p:origin x="71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236"/>
    </p:cViewPr>
  </p:sorterViewPr>
  <p:notesViewPr>
    <p:cSldViewPr>
      <p:cViewPr>
        <p:scale>
          <a:sx n="100" d="100"/>
          <a:sy n="100" d="100"/>
        </p:scale>
        <p:origin x="-780" y="3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E6F1DD-C034-489C-A9EC-6B01C9835FF7}" type="datetimeFigureOut">
              <a:rPr lang="ru-RU" smtClean="0"/>
              <a:t>30.10.2016</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FD1F4F-EC67-4A03-9034-81FD46824F88}" type="slidenum">
              <a:rPr lang="ru-RU" smtClean="0"/>
              <a:t>‹#›</a:t>
            </a:fld>
            <a:endParaRPr lang="ru-RU"/>
          </a:p>
        </p:txBody>
      </p:sp>
    </p:spTree>
    <p:extLst>
      <p:ext uri="{BB962C8B-B14F-4D97-AF65-F5344CB8AC3E}">
        <p14:creationId xmlns:p14="http://schemas.microsoft.com/office/powerpoint/2010/main" val="2207936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cs typeface="+mn-cs"/>
              </a:defRPr>
            </a:lvl1pPr>
          </a:lstStyle>
          <a:p>
            <a:pPr>
              <a:defRPr/>
            </a:pPr>
            <a:endParaRPr lang="ru-RU"/>
          </a:p>
        </p:txBody>
      </p:sp>
      <p:sp>
        <p:nvSpPr>
          <p:cNvPr id="276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cs typeface="+mn-cs"/>
              </a:defRPr>
            </a:lvl1pPr>
          </a:lstStyle>
          <a:p>
            <a:pPr>
              <a:defRPr/>
            </a:pPr>
            <a:endParaRPr lang="ru-RU"/>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cs typeface="+mn-cs"/>
              </a:defRPr>
            </a:lvl1pPr>
          </a:lstStyle>
          <a:p>
            <a:pPr>
              <a:defRPr/>
            </a:pPr>
            <a:endParaRPr lang="ru-RU"/>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SimSun" panose="02010600030101010101" pitchFamily="2" charset="-122"/>
              </a:defRPr>
            </a:lvl1pPr>
          </a:lstStyle>
          <a:p>
            <a:pPr>
              <a:defRPr/>
            </a:pPr>
            <a:fld id="{A4D85F47-0299-364F-8E07-01BA39EB6F2F}" type="slidenum">
              <a:rPr lang="ru-RU"/>
              <a:pPr>
                <a:defRPr/>
              </a:pPr>
              <a:t>‹#›</a:t>
            </a:fld>
            <a:endParaRPr lang="ru-RU"/>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1pPr>
    <a:lvl2pPr marL="4572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2pPr>
    <a:lvl3pPr marL="9144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3pPr>
    <a:lvl4pPr marL="13716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4pPr>
    <a:lvl5pPr marL="18288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a:ln/>
        </p:spPr>
      </p:sp>
      <p:sp>
        <p:nvSpPr>
          <p:cNvPr id="8195" name="Заметки 2"/>
          <p:cNvSpPr>
            <a:spLocks noGrp="1"/>
          </p:cNvSpPr>
          <p:nvPr>
            <p:ph type="body" idx="1"/>
          </p:nvPr>
        </p:nvSpPr>
        <p:spPr>
          <a:xfrm>
            <a:off x="549275" y="4343400"/>
            <a:ext cx="5832475"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eaLnBrk="1" hangingPunct="1">
              <a:spcBef>
                <a:spcPct val="0"/>
              </a:spcBef>
            </a:pPr>
            <a:endParaRPr lang="en-US" altLang="ru-RU" sz="1400">
              <a:latin typeface="Arial" charset="0"/>
              <a:cs typeface="Arial" charset="0"/>
            </a:endParaRPr>
          </a:p>
        </p:txBody>
      </p:sp>
      <p:sp>
        <p:nvSpPr>
          <p:cNvPr id="8196"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D8DCD778-2615-4946-BCB5-52F7026CCFCE}" type="slidenum">
              <a:rPr lang="ru-RU" altLang="ru-RU" sz="1200">
                <a:latin typeface="Calibri" charset="0"/>
                <a:ea typeface="MS PGothic" charset="-128"/>
              </a:rPr>
              <a:pPr/>
              <a:t>1</a:t>
            </a:fld>
            <a:endParaRPr lang="ru-RU" altLang="ru-RU" sz="1200">
              <a:latin typeface="Calibri" charset="0"/>
              <a:ea typeface="MS PGothic"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6258" name="Rectangle 3"/>
          <p:cNvSpPr>
            <a:spLocks noGrp="1"/>
          </p:cNvSpPr>
          <p:nvPr>
            <p:ph type="body" idx="1"/>
          </p:nvPr>
        </p:nvSpPr>
        <p:spPr bwMode="auto">
          <a:noFill/>
          <a:ln>
            <a:solidFill>
              <a:srgbClr val="000000"/>
            </a:solidFill>
            <a:miter lim="800000"/>
            <a:headEnd/>
            <a:tailEnd/>
          </a:ln>
        </p:spPr>
        <p:txBody>
          <a:bodyPr/>
          <a:lstStyle/>
          <a:p>
            <a:pPr eaLnBrk="1" hangingPunct="1"/>
            <a:endParaRPr kumimoji="0" lang="en-US" smtClean="0">
              <a:cs typeface="Arial" pitchFamily="34" charset="0"/>
            </a:endParaRPr>
          </a:p>
        </p:txBody>
      </p:sp>
    </p:spTree>
    <p:extLst>
      <p:ext uri="{BB962C8B-B14F-4D97-AF65-F5344CB8AC3E}">
        <p14:creationId xmlns:p14="http://schemas.microsoft.com/office/powerpoint/2010/main" val="312180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6258" name="Rectangle 3"/>
          <p:cNvSpPr>
            <a:spLocks noGrp="1"/>
          </p:cNvSpPr>
          <p:nvPr>
            <p:ph type="body" idx="1"/>
          </p:nvPr>
        </p:nvSpPr>
        <p:spPr bwMode="auto">
          <a:noFill/>
          <a:ln>
            <a:solidFill>
              <a:srgbClr val="000000"/>
            </a:solidFill>
            <a:miter lim="800000"/>
            <a:headEnd/>
            <a:tailEnd/>
          </a:ln>
        </p:spPr>
        <p:txBody>
          <a:bodyPr/>
          <a:lstStyle/>
          <a:p>
            <a:pPr eaLnBrk="1" hangingPunct="1"/>
            <a:endParaRPr kumimoji="0" lang="en-US" smtClean="0">
              <a:cs typeface="Arial" pitchFamily="34" charset="0"/>
            </a:endParaRPr>
          </a:p>
        </p:txBody>
      </p:sp>
    </p:spTree>
    <p:extLst>
      <p:ext uri="{BB962C8B-B14F-4D97-AF65-F5344CB8AC3E}">
        <p14:creationId xmlns:p14="http://schemas.microsoft.com/office/powerpoint/2010/main" val="345816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6258" name="Rectangle 3"/>
          <p:cNvSpPr>
            <a:spLocks noGrp="1"/>
          </p:cNvSpPr>
          <p:nvPr>
            <p:ph type="body" idx="1"/>
          </p:nvPr>
        </p:nvSpPr>
        <p:spPr bwMode="auto">
          <a:noFill/>
          <a:ln>
            <a:solidFill>
              <a:srgbClr val="000000"/>
            </a:solidFill>
            <a:miter lim="800000"/>
            <a:headEnd/>
            <a:tailEnd/>
          </a:ln>
        </p:spPr>
        <p:txBody>
          <a:bodyPr/>
          <a:lstStyle/>
          <a:p>
            <a:pPr eaLnBrk="1" hangingPunct="1"/>
            <a:endParaRPr kumimoji="0" lang="en-US" smtClean="0">
              <a:cs typeface="Arial" pitchFamily="34" charset="0"/>
            </a:endParaRPr>
          </a:p>
        </p:txBody>
      </p:sp>
    </p:spTree>
    <p:extLst>
      <p:ext uri="{BB962C8B-B14F-4D97-AF65-F5344CB8AC3E}">
        <p14:creationId xmlns:p14="http://schemas.microsoft.com/office/powerpoint/2010/main" val="146915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A4D85F47-0299-364F-8E07-01BA39EB6F2F}" type="slidenum">
              <a:rPr lang="ru-RU" smtClean="0"/>
              <a:pPr>
                <a:defRPr/>
              </a:pPr>
              <a:t>15</a:t>
            </a:fld>
            <a:endParaRPr lang="ru-RU"/>
          </a:p>
        </p:txBody>
      </p:sp>
    </p:spTree>
    <p:extLst>
      <p:ext uri="{BB962C8B-B14F-4D97-AF65-F5344CB8AC3E}">
        <p14:creationId xmlns:p14="http://schemas.microsoft.com/office/powerpoint/2010/main" val="345738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ru-RU" altLang="ru-RU">
              <a:latin typeface="Arial" charset="0"/>
              <a:cs typeface="Arial" charset="0"/>
            </a:endParaRP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95A6E9BC-5011-7042-A66D-DEE1CB096D9B}" type="slidenum">
              <a:rPr lang="ru-RU" altLang="ru-RU" sz="1200"/>
              <a:pPr/>
              <a:t>16</a:t>
            </a:fld>
            <a:endParaRPr lang="ru-RU" altLang="ru-RU" sz="1200"/>
          </a:p>
        </p:txBody>
      </p:sp>
    </p:spTree>
    <p:extLst>
      <p:ext uri="{BB962C8B-B14F-4D97-AF65-F5344CB8AC3E}">
        <p14:creationId xmlns:p14="http://schemas.microsoft.com/office/powerpoint/2010/main" val="42423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a:ln/>
        </p:spPr>
      </p:sp>
      <p:sp>
        <p:nvSpPr>
          <p:cNvPr id="8195" name="Заметки 2"/>
          <p:cNvSpPr>
            <a:spLocks noGrp="1"/>
          </p:cNvSpPr>
          <p:nvPr>
            <p:ph type="body" idx="1"/>
          </p:nvPr>
        </p:nvSpPr>
        <p:spPr>
          <a:xfrm>
            <a:off x="549275" y="4343400"/>
            <a:ext cx="5832475"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eaLnBrk="1" hangingPunct="1">
              <a:spcBef>
                <a:spcPct val="0"/>
              </a:spcBef>
            </a:pPr>
            <a:endParaRPr lang="en-US" altLang="ru-RU" sz="1400">
              <a:latin typeface="Arial" charset="0"/>
              <a:cs typeface="Arial" charset="0"/>
            </a:endParaRPr>
          </a:p>
        </p:txBody>
      </p:sp>
      <p:sp>
        <p:nvSpPr>
          <p:cNvPr id="8196"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D8DCD778-2615-4946-BCB5-52F7026CCFCE}" type="slidenum">
              <a:rPr lang="ru-RU" altLang="ru-RU" sz="1200">
                <a:latin typeface="Calibri" charset="0"/>
                <a:ea typeface="MS PGothic" charset="-128"/>
              </a:rPr>
              <a:pPr/>
              <a:t>2</a:t>
            </a:fld>
            <a:endParaRPr lang="ru-RU" altLang="ru-RU" sz="1200">
              <a:latin typeface="Calibri" charset="0"/>
              <a:ea typeface="MS PGothic" charset="-128"/>
            </a:endParaRPr>
          </a:p>
        </p:txBody>
      </p:sp>
    </p:spTree>
    <p:extLst>
      <p:ext uri="{BB962C8B-B14F-4D97-AF65-F5344CB8AC3E}">
        <p14:creationId xmlns:p14="http://schemas.microsoft.com/office/powerpoint/2010/main" val="287729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Образ слайда 1"/>
          <p:cNvSpPr>
            <a:spLocks noGrp="1" noRot="1" noChangeAspect="1" noTextEdit="1"/>
          </p:cNvSpPr>
          <p:nvPr>
            <p:ph type="sldImg"/>
          </p:nvPr>
        </p:nvSpPr>
        <p:spPr>
          <a:ln/>
        </p:spPr>
      </p:sp>
      <p:sp>
        <p:nvSpPr>
          <p:cNvPr id="64514"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ru-RU">
              <a:latin typeface="Arial" charset="0"/>
              <a:cs typeface="Arial" charset="0"/>
            </a:endParaRPr>
          </a:p>
        </p:txBody>
      </p:sp>
      <p:sp>
        <p:nvSpPr>
          <p:cNvPr id="64515"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fld id="{231DCCAC-6CAC-8B4B-891B-B2763D7E3780}" type="slidenum">
              <a:rPr kumimoji="0" lang="ru-RU" sz="1200"/>
              <a:pPr/>
              <a:t>3</a:t>
            </a:fld>
            <a:endParaRPr kumimoji="0" lang="ru-RU" sz="1200"/>
          </a:p>
        </p:txBody>
      </p:sp>
    </p:spTree>
    <p:extLst>
      <p:ext uri="{BB962C8B-B14F-4D97-AF65-F5344CB8AC3E}">
        <p14:creationId xmlns:p14="http://schemas.microsoft.com/office/powerpoint/2010/main" val="2453980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a:ln/>
        </p:spPr>
      </p:sp>
      <p:sp>
        <p:nvSpPr>
          <p:cNvPr id="1945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ru-RU" altLang="ru-RU" dirty="0">
              <a:latin typeface="Arial" charset="0"/>
              <a:cs typeface="Arial" charset="0"/>
            </a:endParaRPr>
          </a:p>
        </p:txBody>
      </p:sp>
      <p:sp>
        <p:nvSpPr>
          <p:cNvPr id="19460"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FA737D23-6AFE-9445-9A05-873E184F3C73}" type="slidenum">
              <a:rPr lang="ru-RU" altLang="ru-RU" sz="1200"/>
              <a:pPr/>
              <a:t>5</a:t>
            </a:fld>
            <a:endParaRPr lang="ru-RU" altLang="ru-RU" sz="1200"/>
          </a:p>
        </p:txBody>
      </p:sp>
    </p:spTree>
    <p:extLst>
      <p:ext uri="{BB962C8B-B14F-4D97-AF65-F5344CB8AC3E}">
        <p14:creationId xmlns:p14="http://schemas.microsoft.com/office/powerpoint/2010/main" val="1957747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eaLnBrk="0" fontAlgn="base" hangingPunct="0">
              <a:spcBef>
                <a:spcPct val="0"/>
              </a:spcBef>
              <a:spcAft>
                <a:spcPct val="0"/>
              </a:spcAft>
              <a:defRPr kumimoji="1" sz="2400">
                <a:solidFill>
                  <a:schemeClr val="tx1"/>
                </a:solidFill>
                <a:latin typeface="Arial" charset="0"/>
                <a:ea typeface="Arial" charset="0"/>
              </a:defRPr>
            </a:lvl6pPr>
            <a:lvl7pPr marL="2971800" indent="-228600" eaLnBrk="0" fontAlgn="base" hangingPunct="0">
              <a:spcBef>
                <a:spcPct val="0"/>
              </a:spcBef>
              <a:spcAft>
                <a:spcPct val="0"/>
              </a:spcAft>
              <a:defRPr kumimoji="1" sz="2400">
                <a:solidFill>
                  <a:schemeClr val="tx1"/>
                </a:solidFill>
                <a:latin typeface="Arial" charset="0"/>
                <a:ea typeface="Arial" charset="0"/>
              </a:defRPr>
            </a:lvl7pPr>
            <a:lvl8pPr marL="3429000" indent="-228600" eaLnBrk="0" fontAlgn="base" hangingPunct="0">
              <a:spcBef>
                <a:spcPct val="0"/>
              </a:spcBef>
              <a:spcAft>
                <a:spcPct val="0"/>
              </a:spcAft>
              <a:defRPr kumimoji="1" sz="2400">
                <a:solidFill>
                  <a:schemeClr val="tx1"/>
                </a:solidFill>
                <a:latin typeface="Arial" charset="0"/>
                <a:ea typeface="Arial" charset="0"/>
              </a:defRPr>
            </a:lvl8pPr>
            <a:lvl9pPr marL="3886200" indent="-228600" eaLnBrk="0" fontAlgn="base" hangingPunct="0">
              <a:spcBef>
                <a:spcPct val="0"/>
              </a:spcBef>
              <a:spcAft>
                <a:spcPct val="0"/>
              </a:spcAft>
              <a:defRPr kumimoji="1" sz="2400">
                <a:solidFill>
                  <a:schemeClr val="tx1"/>
                </a:solidFill>
                <a:latin typeface="Arial" charset="0"/>
                <a:ea typeface="Arial" charset="0"/>
              </a:defRPr>
            </a:lvl9pPr>
          </a:lstStyle>
          <a:p>
            <a:fld id="{4FA5C39E-9644-FC47-9676-3F492209829E}" type="slidenum">
              <a:rPr kumimoji="0" lang="en-US" sz="1200">
                <a:ea typeface="ＭＳ Ｐゴシック" charset="0"/>
                <a:cs typeface="ＭＳ Ｐゴシック" charset="0"/>
              </a:rPr>
              <a:pPr/>
              <a:t>6</a:t>
            </a:fld>
            <a:endParaRPr kumimoji="0" lang="en-US" sz="1200">
              <a:ea typeface="ＭＳ Ｐゴシック" charset="0"/>
              <a:cs typeface="ＭＳ Ｐゴシック" charset="0"/>
            </a:endParaRPr>
          </a:p>
        </p:txBody>
      </p:sp>
      <p:sp>
        <p:nvSpPr>
          <p:cNvPr id="931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kumimoji="0" lang="ru-RU">
              <a:latin typeface="Arial" charset="0"/>
            </a:endParaRPr>
          </a:p>
        </p:txBody>
      </p:sp>
    </p:spTree>
    <p:extLst>
      <p:ext uri="{BB962C8B-B14F-4D97-AF65-F5344CB8AC3E}">
        <p14:creationId xmlns:p14="http://schemas.microsoft.com/office/powerpoint/2010/main" val="3161392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kumimoji="0" lang="ru-RU" altLang="ru-RU">
              <a:latin typeface="Calibri" charset="0"/>
              <a:cs typeface="Arial" charset="0"/>
            </a:endParaRPr>
          </a:p>
        </p:txBody>
      </p:sp>
    </p:spTree>
    <p:extLst>
      <p:ext uri="{BB962C8B-B14F-4D97-AF65-F5344CB8AC3E}">
        <p14:creationId xmlns:p14="http://schemas.microsoft.com/office/powerpoint/2010/main" val="71988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770"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kumimoji="0" lang="ru-RU">
              <a:latin typeface="Calibri" charset="0"/>
            </a:endParaRPr>
          </a:p>
        </p:txBody>
      </p:sp>
      <p:sp>
        <p:nvSpPr>
          <p:cNvPr id="32771"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DFE0DD63-8423-2E44-B70A-ED818627FFD2}" type="slidenum">
              <a:rPr kumimoji="0" lang="en-US" sz="1200"/>
              <a:pPr/>
              <a:t>8</a:t>
            </a:fld>
            <a:endParaRPr kumimoji="0" lang="en-US" sz="1200"/>
          </a:p>
        </p:txBody>
      </p:sp>
    </p:spTree>
    <p:extLst>
      <p:ext uri="{BB962C8B-B14F-4D97-AF65-F5344CB8AC3E}">
        <p14:creationId xmlns:p14="http://schemas.microsoft.com/office/powerpoint/2010/main" val="199373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6258" name="Rectangle 3"/>
          <p:cNvSpPr>
            <a:spLocks noGrp="1"/>
          </p:cNvSpPr>
          <p:nvPr>
            <p:ph type="body" idx="1"/>
          </p:nvPr>
        </p:nvSpPr>
        <p:spPr bwMode="auto">
          <a:noFill/>
          <a:ln>
            <a:solidFill>
              <a:srgbClr val="000000"/>
            </a:solidFill>
            <a:miter lim="800000"/>
            <a:headEnd/>
            <a:tailEnd/>
          </a:ln>
        </p:spPr>
        <p:txBody>
          <a:bodyPr/>
          <a:lstStyle/>
          <a:p>
            <a:pPr eaLnBrk="1" hangingPunct="1"/>
            <a:endParaRPr kumimoji="0" lang="en-US" smtClean="0">
              <a:cs typeface="Arial" pitchFamily="34" charset="0"/>
            </a:endParaRPr>
          </a:p>
        </p:txBody>
      </p:sp>
    </p:spTree>
    <p:extLst>
      <p:ext uri="{BB962C8B-B14F-4D97-AF65-F5344CB8AC3E}">
        <p14:creationId xmlns:p14="http://schemas.microsoft.com/office/powerpoint/2010/main" val="202095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6258" name="Rectangle 3"/>
          <p:cNvSpPr>
            <a:spLocks noGrp="1"/>
          </p:cNvSpPr>
          <p:nvPr>
            <p:ph type="body" idx="1"/>
          </p:nvPr>
        </p:nvSpPr>
        <p:spPr bwMode="auto">
          <a:noFill/>
          <a:ln>
            <a:solidFill>
              <a:srgbClr val="000000"/>
            </a:solidFill>
            <a:miter lim="800000"/>
            <a:headEnd/>
            <a:tailEnd/>
          </a:ln>
        </p:spPr>
        <p:txBody>
          <a:bodyPr/>
          <a:lstStyle/>
          <a:p>
            <a:pPr eaLnBrk="1" hangingPunct="1"/>
            <a:endParaRPr kumimoji="0" lang="en-US" smtClean="0">
              <a:cs typeface="Arial" pitchFamily="34" charset="0"/>
            </a:endParaRPr>
          </a:p>
        </p:txBody>
      </p:sp>
    </p:spTree>
    <p:extLst>
      <p:ext uri="{BB962C8B-B14F-4D97-AF65-F5344CB8AC3E}">
        <p14:creationId xmlns:p14="http://schemas.microsoft.com/office/powerpoint/2010/main" val="126921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35005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6870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2438" y="57150"/>
            <a:ext cx="2266950" cy="552291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57150"/>
            <a:ext cx="6650038" cy="552291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0151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a:prstGeom prst="rect">
            <a:avLst/>
          </a:prstGeom>
        </p:spPr>
        <p:txBody>
          <a:bodyPr lIns="82945" tIns="41473" rIns="82945" bIns="41473"/>
          <a:lstStyle/>
          <a:p>
            <a:r>
              <a:rPr lang="ru-RU" smtClean="0"/>
              <a:t>Click to edit Master title style</a:t>
            </a:r>
            <a:endParaRPr lang="en-US"/>
          </a:p>
        </p:txBody>
      </p:sp>
      <p:sp>
        <p:nvSpPr>
          <p:cNvPr id="3" name="Rectangle 3"/>
          <p:cNvSpPr>
            <a:spLocks noGrp="1" noChangeArrowheads="1"/>
          </p:cNvSpPr>
          <p:nvPr>
            <p:ph type="dt"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Calibri" panose="020F0502020204030204" pitchFamily="34" charset="0"/>
                <a:ea typeface="SimSun" panose="02010600030101010101" pitchFamily="2" charset="-122"/>
              </a:defRPr>
            </a:lvl1pPr>
          </a:lstStyle>
          <a:p>
            <a:pPr>
              <a:defRPr/>
            </a:pPr>
            <a:endParaRPr lang="en-US"/>
          </a:p>
        </p:txBody>
      </p:sp>
      <p:sp>
        <p:nvSpPr>
          <p:cNvPr id="4" name="Rectangle 4"/>
          <p:cNvSpPr>
            <a:spLocks noGrp="1" noChangeArrowheads="1"/>
          </p:cNvSpPr>
          <p:nvPr>
            <p:ph type="ftr" idx="11"/>
          </p:nvPr>
        </p:nvSpPr>
        <p:spPr>
          <a:xfrm>
            <a:off x="3028950" y="6356350"/>
            <a:ext cx="3086100" cy="365125"/>
          </a:xfrm>
          <a:prstGeom prst="rect">
            <a:avLst/>
          </a:prstGeom>
        </p:spPr>
        <p:txBody>
          <a:bodyPr/>
          <a:lstStyle>
            <a:lvl1pPr>
              <a:defRPr>
                <a:latin typeface="Arial" charset="0"/>
                <a:ea typeface="SimSun" charset="0"/>
                <a:cs typeface="SimSun" charset="0"/>
              </a:defRPr>
            </a:lvl1pPr>
          </a:lstStyle>
          <a:p>
            <a:pPr>
              <a:defRPr/>
            </a:pPr>
            <a:endParaRPr lang="en-US"/>
          </a:p>
        </p:txBody>
      </p:sp>
      <p:sp>
        <p:nvSpPr>
          <p:cNvPr id="5" name="Rectangle 5"/>
          <p:cNvSpPr>
            <a:spLocks noGrp="1" noChangeArrowheads="1"/>
          </p:cNvSpPr>
          <p:nvPr>
            <p:ph type="sldNum"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SimSun" panose="02010600030101010101" pitchFamily="2" charset="-122"/>
              </a:defRPr>
            </a:lvl1pPr>
          </a:lstStyle>
          <a:p>
            <a:pPr>
              <a:defRPr/>
            </a:pPr>
            <a:fld id="{378CF215-0D1A-AE42-BEDD-C78DE5C279FB}" type="slidenum">
              <a:rPr lang="en-US"/>
              <a:pPr>
                <a:defRPr/>
              </a:pPr>
              <a:t>‹#›</a:t>
            </a:fld>
            <a:endParaRPr lang="en-US"/>
          </a:p>
        </p:txBody>
      </p:sp>
    </p:spTree>
    <p:extLst>
      <p:ext uri="{BB962C8B-B14F-4D97-AF65-F5344CB8AC3E}">
        <p14:creationId xmlns:p14="http://schemas.microsoft.com/office/powerpoint/2010/main" val="80575084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1801979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15634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635723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4938"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4538" y="1604963"/>
            <a:ext cx="3946525"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69133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25898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059961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01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521595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628175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65647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31176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2438" y="57150"/>
            <a:ext cx="2266950" cy="552291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57150"/>
            <a:ext cx="6650038" cy="552291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53377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E0A743A3-3008-2345-804D-610724B1CEB6}" type="slidenum">
              <a:rPr lang="en-US"/>
              <a:pPr>
                <a:defRPr/>
              </a:pPr>
              <a:t>‹#›</a:t>
            </a:fld>
            <a:endParaRPr lang="en-US"/>
          </a:p>
        </p:txBody>
      </p:sp>
    </p:spTree>
    <p:extLst>
      <p:ext uri="{BB962C8B-B14F-4D97-AF65-F5344CB8AC3E}">
        <p14:creationId xmlns:p14="http://schemas.microsoft.com/office/powerpoint/2010/main" val="859484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3050"/>
            <a:ext cx="8643998"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457200" y="1604963"/>
            <a:ext cx="8186766"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CC8DED86-86EF-F146-A828-941384EF863A}" type="slidenum">
              <a:rPr lang="en-US"/>
              <a:pPr>
                <a:defRPr/>
              </a:pPr>
              <a:t>‹#›</a:t>
            </a:fld>
            <a:endParaRPr lang="en-US"/>
          </a:p>
        </p:txBody>
      </p:sp>
    </p:spTree>
    <p:extLst>
      <p:ext uri="{BB962C8B-B14F-4D97-AF65-F5344CB8AC3E}">
        <p14:creationId xmlns:p14="http://schemas.microsoft.com/office/powerpoint/2010/main" val="1914544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13341BC9-5475-3A4C-ADD5-A378C0BFCF2F}" type="slidenum">
              <a:rPr lang="en-US"/>
              <a:pPr>
                <a:defRPr/>
              </a:pPr>
              <a:t>‹#›</a:t>
            </a:fld>
            <a:endParaRPr lang="en-US"/>
          </a:p>
        </p:txBody>
      </p:sp>
    </p:spTree>
    <p:extLst>
      <p:ext uri="{BB962C8B-B14F-4D97-AF65-F5344CB8AC3E}">
        <p14:creationId xmlns:p14="http://schemas.microsoft.com/office/powerpoint/2010/main" val="608413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6125"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4D368B73-7468-DF44-8FE9-1818C00C8FCE}" type="slidenum">
              <a:rPr lang="en-US"/>
              <a:pPr>
                <a:defRPr/>
              </a:pPr>
              <a:t>‹#›</a:t>
            </a:fld>
            <a:endParaRPr lang="en-US"/>
          </a:p>
        </p:txBody>
      </p:sp>
    </p:spTree>
    <p:extLst>
      <p:ext uri="{BB962C8B-B14F-4D97-AF65-F5344CB8AC3E}">
        <p14:creationId xmlns:p14="http://schemas.microsoft.com/office/powerpoint/2010/main" val="756898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pPr>
              <a:defRPr/>
            </a:pPr>
            <a:fld id="{10CFA784-5F3F-044E-A9A9-C3E87ED61A46}" type="slidenum">
              <a:rPr lang="en-US"/>
              <a:pPr>
                <a:defRPr/>
              </a:pPr>
              <a:t>‹#›</a:t>
            </a:fld>
            <a:endParaRPr lang="en-US"/>
          </a:p>
        </p:txBody>
      </p:sp>
    </p:spTree>
    <p:extLst>
      <p:ext uri="{BB962C8B-B14F-4D97-AF65-F5344CB8AC3E}">
        <p14:creationId xmlns:p14="http://schemas.microsoft.com/office/powerpoint/2010/main" val="1734575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2CA645D0-4D0D-504C-837D-CCE35CA0C1EB}" type="slidenum">
              <a:rPr lang="en-US"/>
              <a:pPr>
                <a:defRPr/>
              </a:pPr>
              <a:t>‹#›</a:t>
            </a:fld>
            <a:endParaRPr lang="en-US"/>
          </a:p>
        </p:txBody>
      </p:sp>
    </p:spTree>
    <p:extLst>
      <p:ext uri="{BB962C8B-B14F-4D97-AF65-F5344CB8AC3E}">
        <p14:creationId xmlns:p14="http://schemas.microsoft.com/office/powerpoint/2010/main" val="197359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294702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pPr>
              <a:defRPr/>
            </a:pPr>
            <a:fld id="{AC5FE2ED-2034-AB43-BAF1-419682D29665}" type="slidenum">
              <a:rPr lang="en-US"/>
              <a:pPr>
                <a:defRPr/>
              </a:pPr>
              <a:t>‹#›</a:t>
            </a:fld>
            <a:endParaRPr lang="en-US"/>
          </a:p>
        </p:txBody>
      </p:sp>
    </p:spTree>
    <p:extLst>
      <p:ext uri="{BB962C8B-B14F-4D97-AF65-F5344CB8AC3E}">
        <p14:creationId xmlns:p14="http://schemas.microsoft.com/office/powerpoint/2010/main" val="149798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01D6DEBF-99CA-4644-95FD-E16AC5D4EC58}" type="slidenum">
              <a:rPr lang="en-US"/>
              <a:pPr>
                <a:defRPr/>
              </a:pPr>
              <a:t>‹#›</a:t>
            </a:fld>
            <a:endParaRPr lang="en-US"/>
          </a:p>
        </p:txBody>
      </p:sp>
    </p:spTree>
    <p:extLst>
      <p:ext uri="{BB962C8B-B14F-4D97-AF65-F5344CB8AC3E}">
        <p14:creationId xmlns:p14="http://schemas.microsoft.com/office/powerpoint/2010/main" val="2038664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C8CACFDD-833A-F941-B9B8-C871F29DF40A}" type="slidenum">
              <a:rPr lang="en-US"/>
              <a:pPr>
                <a:defRPr/>
              </a:pPr>
              <a:t>‹#›</a:t>
            </a:fld>
            <a:endParaRPr lang="en-US"/>
          </a:p>
        </p:txBody>
      </p:sp>
    </p:spTree>
    <p:extLst>
      <p:ext uri="{BB962C8B-B14F-4D97-AF65-F5344CB8AC3E}">
        <p14:creationId xmlns:p14="http://schemas.microsoft.com/office/powerpoint/2010/main" val="1129566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F90FEFE5-9632-C241-B6D8-DDF929AEE9C8}" type="slidenum">
              <a:rPr lang="en-US"/>
              <a:pPr>
                <a:defRPr/>
              </a:pPr>
              <a:t>‹#›</a:t>
            </a:fld>
            <a:endParaRPr lang="en-US"/>
          </a:p>
        </p:txBody>
      </p:sp>
    </p:spTree>
    <p:extLst>
      <p:ext uri="{BB962C8B-B14F-4D97-AF65-F5344CB8AC3E}">
        <p14:creationId xmlns:p14="http://schemas.microsoft.com/office/powerpoint/2010/main" val="184803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91288" y="273050"/>
            <a:ext cx="2011362"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3050"/>
            <a:ext cx="5881688"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39620F9B-043D-5049-8ECB-F23903E7C3EF}" type="slidenum">
              <a:rPr lang="en-US"/>
              <a:pPr>
                <a:defRPr/>
              </a:pPr>
              <a:t>‹#›</a:t>
            </a:fld>
            <a:endParaRPr lang="en-US"/>
          </a:p>
        </p:txBody>
      </p:sp>
    </p:spTree>
    <p:extLst>
      <p:ext uri="{BB962C8B-B14F-4D97-AF65-F5344CB8AC3E}">
        <p14:creationId xmlns:p14="http://schemas.microsoft.com/office/powerpoint/2010/main" val="412776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F7294D1C-4577-4249-8EE5-AF8E2874BA3F}" type="slidenum">
              <a:rPr lang="en-US"/>
              <a:pPr>
                <a:defRPr/>
              </a:pPr>
              <a:t>‹#›</a:t>
            </a:fld>
            <a:endParaRPr lang="en-US"/>
          </a:p>
        </p:txBody>
      </p:sp>
    </p:spTree>
    <p:extLst>
      <p:ext uri="{BB962C8B-B14F-4D97-AF65-F5344CB8AC3E}">
        <p14:creationId xmlns:p14="http://schemas.microsoft.com/office/powerpoint/2010/main" val="1424268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4963"/>
            <a:ext cx="3946525"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871913"/>
            <a:ext cx="3946525"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556125" y="1604963"/>
            <a:ext cx="3946525"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pPr>
              <a:defRPr/>
            </a:pPr>
            <a:fld id="{BDD5B7F0-CCB5-394B-8F47-5CA1733BD447}" type="slidenum">
              <a:rPr lang="en-US"/>
              <a:pPr>
                <a:defRPr/>
              </a:pPr>
              <a:t>‹#›</a:t>
            </a:fld>
            <a:endParaRPr lang="en-US"/>
          </a:p>
        </p:txBody>
      </p:sp>
    </p:spTree>
    <p:extLst>
      <p:ext uri="{BB962C8B-B14F-4D97-AF65-F5344CB8AC3E}">
        <p14:creationId xmlns:p14="http://schemas.microsoft.com/office/powerpoint/2010/main" val="1911759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CE7AD0F7-9AE8-274E-A4A1-92B4302AD21C}" type="slidenum">
              <a:rPr lang="en-US"/>
              <a:pPr>
                <a:defRPr/>
              </a:pPr>
              <a:t>‹#›</a:t>
            </a:fld>
            <a:endParaRPr lang="en-US"/>
          </a:p>
        </p:txBody>
      </p:sp>
    </p:spTree>
    <p:extLst>
      <p:ext uri="{BB962C8B-B14F-4D97-AF65-F5344CB8AC3E}">
        <p14:creationId xmlns:p14="http://schemas.microsoft.com/office/powerpoint/2010/main" val="749241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995E35CF-7EAA-6246-ADF1-49860B0F4936}" type="slidenum">
              <a:rPr lang="en-US"/>
              <a:pPr>
                <a:defRPr/>
              </a:pPr>
              <a:t>‹#›</a:t>
            </a:fld>
            <a:endParaRPr lang="en-US"/>
          </a:p>
        </p:txBody>
      </p:sp>
    </p:spTree>
    <p:extLst>
      <p:ext uri="{BB962C8B-B14F-4D97-AF65-F5344CB8AC3E}">
        <p14:creationId xmlns:p14="http://schemas.microsoft.com/office/powerpoint/2010/main" val="137806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84D90736-B7AC-8443-8638-23C9897C9B89}" type="slidenum">
              <a:rPr lang="en-US"/>
              <a:pPr>
                <a:defRPr/>
              </a:pPr>
              <a:t>‹#›</a:t>
            </a:fld>
            <a:endParaRPr lang="en-US"/>
          </a:p>
        </p:txBody>
      </p:sp>
    </p:spTree>
    <p:extLst>
      <p:ext uri="{BB962C8B-B14F-4D97-AF65-F5344CB8AC3E}">
        <p14:creationId xmlns:p14="http://schemas.microsoft.com/office/powerpoint/2010/main" val="4299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6525"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6125" y="1604963"/>
            <a:ext cx="3946525"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726956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935163"/>
            <a:ext cx="403701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6613" y="1935163"/>
            <a:ext cx="4038600"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idx="10"/>
          </p:nvPr>
        </p:nvSpPr>
        <p:spPr>
          <a:ln/>
        </p:spPr>
        <p:txBody>
          <a:bodyPr/>
          <a:lstStyle>
            <a:lvl1pPr>
              <a:defRPr/>
            </a:lvl1pPr>
          </a:lstStyle>
          <a:p>
            <a:pPr>
              <a:defRPr/>
            </a:pPr>
            <a:endParaRPr lang="en-US"/>
          </a:p>
        </p:txBody>
      </p:sp>
      <p:sp>
        <p:nvSpPr>
          <p:cNvPr id="6" name="Rectangle 10"/>
          <p:cNvSpPr>
            <a:spLocks noGrp="1" noChangeArrowheads="1"/>
          </p:cNvSpPr>
          <p:nvPr>
            <p:ph type="sldNum" idx="11"/>
          </p:nvPr>
        </p:nvSpPr>
        <p:spPr>
          <a:ln/>
        </p:spPr>
        <p:txBody>
          <a:bodyPr/>
          <a:lstStyle>
            <a:lvl1pPr>
              <a:defRPr/>
            </a:lvl1pPr>
          </a:lstStyle>
          <a:p>
            <a:pPr>
              <a:defRPr/>
            </a:pPr>
            <a:fld id="{F804C7E6-F902-F744-9BC1-2F622282E5BA}" type="slidenum">
              <a:rPr lang="en-US"/>
              <a:pPr>
                <a:defRPr/>
              </a:pPr>
              <a:t>‹#›</a:t>
            </a:fld>
            <a:endParaRPr lang="en-US"/>
          </a:p>
        </p:txBody>
      </p:sp>
    </p:spTree>
    <p:extLst>
      <p:ext uri="{BB962C8B-B14F-4D97-AF65-F5344CB8AC3E}">
        <p14:creationId xmlns:p14="http://schemas.microsoft.com/office/powerpoint/2010/main" val="982906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8"/>
          <p:cNvSpPr>
            <a:spLocks noGrp="1" noChangeArrowheads="1"/>
          </p:cNvSpPr>
          <p:nvPr>
            <p:ph type="dt" idx="10"/>
          </p:nvPr>
        </p:nvSpPr>
        <p:spPr>
          <a:ln/>
        </p:spPr>
        <p:txBody>
          <a:bodyPr/>
          <a:lstStyle>
            <a:lvl1pPr>
              <a:defRPr/>
            </a:lvl1pPr>
          </a:lstStyle>
          <a:p>
            <a:pPr>
              <a:defRPr/>
            </a:pPr>
            <a:endParaRPr lang="en-US"/>
          </a:p>
        </p:txBody>
      </p:sp>
      <p:sp>
        <p:nvSpPr>
          <p:cNvPr id="8" name="Rectangle 10"/>
          <p:cNvSpPr>
            <a:spLocks noGrp="1" noChangeArrowheads="1"/>
          </p:cNvSpPr>
          <p:nvPr>
            <p:ph type="sldNum" idx="11"/>
          </p:nvPr>
        </p:nvSpPr>
        <p:spPr>
          <a:ln/>
        </p:spPr>
        <p:txBody>
          <a:bodyPr/>
          <a:lstStyle>
            <a:lvl1pPr>
              <a:defRPr/>
            </a:lvl1pPr>
          </a:lstStyle>
          <a:p>
            <a:pPr>
              <a:defRPr/>
            </a:pPr>
            <a:fld id="{84B37EB7-3496-7F42-A5A7-43C9B2E576C7}" type="slidenum">
              <a:rPr lang="en-US"/>
              <a:pPr>
                <a:defRPr/>
              </a:pPr>
              <a:t>‹#›</a:t>
            </a:fld>
            <a:endParaRPr lang="en-US"/>
          </a:p>
        </p:txBody>
      </p:sp>
    </p:spTree>
    <p:extLst>
      <p:ext uri="{BB962C8B-B14F-4D97-AF65-F5344CB8AC3E}">
        <p14:creationId xmlns:p14="http://schemas.microsoft.com/office/powerpoint/2010/main" val="135497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8"/>
          <p:cNvSpPr>
            <a:spLocks noGrp="1" noChangeArrowheads="1"/>
          </p:cNvSpPr>
          <p:nvPr>
            <p:ph type="dt" idx="10"/>
          </p:nvPr>
        </p:nvSpPr>
        <p:spPr>
          <a:ln/>
        </p:spPr>
        <p:txBody>
          <a:bodyPr/>
          <a:lstStyle>
            <a:lvl1pPr>
              <a:defRPr/>
            </a:lvl1pPr>
          </a:lstStyle>
          <a:p>
            <a:pPr>
              <a:defRPr/>
            </a:pPr>
            <a:endParaRPr lang="en-US"/>
          </a:p>
        </p:txBody>
      </p:sp>
      <p:sp>
        <p:nvSpPr>
          <p:cNvPr id="4" name="Rectangle 10"/>
          <p:cNvSpPr>
            <a:spLocks noGrp="1" noChangeArrowheads="1"/>
          </p:cNvSpPr>
          <p:nvPr>
            <p:ph type="sldNum" idx="11"/>
          </p:nvPr>
        </p:nvSpPr>
        <p:spPr>
          <a:ln/>
        </p:spPr>
        <p:txBody>
          <a:bodyPr/>
          <a:lstStyle>
            <a:lvl1pPr>
              <a:defRPr/>
            </a:lvl1pPr>
          </a:lstStyle>
          <a:p>
            <a:pPr>
              <a:defRPr/>
            </a:pPr>
            <a:fld id="{5F033BDA-531F-C049-A65F-4E87A5B45BCC}" type="slidenum">
              <a:rPr lang="en-US"/>
              <a:pPr>
                <a:defRPr/>
              </a:pPr>
              <a:t>‹#›</a:t>
            </a:fld>
            <a:endParaRPr lang="en-US"/>
          </a:p>
        </p:txBody>
      </p:sp>
    </p:spTree>
    <p:extLst>
      <p:ext uri="{BB962C8B-B14F-4D97-AF65-F5344CB8AC3E}">
        <p14:creationId xmlns:p14="http://schemas.microsoft.com/office/powerpoint/2010/main" val="511702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idx="10"/>
          </p:nvPr>
        </p:nvSpPr>
        <p:spPr>
          <a:ln/>
        </p:spPr>
        <p:txBody>
          <a:bodyPr/>
          <a:lstStyle>
            <a:lvl1pPr>
              <a:defRPr/>
            </a:lvl1pPr>
          </a:lstStyle>
          <a:p>
            <a:pPr>
              <a:defRPr/>
            </a:pPr>
            <a:endParaRPr lang="en-US"/>
          </a:p>
        </p:txBody>
      </p:sp>
      <p:sp>
        <p:nvSpPr>
          <p:cNvPr id="3" name="Rectangle 10"/>
          <p:cNvSpPr>
            <a:spLocks noGrp="1" noChangeArrowheads="1"/>
          </p:cNvSpPr>
          <p:nvPr>
            <p:ph type="sldNum" idx="11"/>
          </p:nvPr>
        </p:nvSpPr>
        <p:spPr>
          <a:ln/>
        </p:spPr>
        <p:txBody>
          <a:bodyPr/>
          <a:lstStyle>
            <a:lvl1pPr>
              <a:defRPr/>
            </a:lvl1pPr>
          </a:lstStyle>
          <a:p>
            <a:pPr>
              <a:defRPr/>
            </a:pPr>
            <a:fld id="{9C7BAC67-D524-164A-9A5B-37D99F0DF85B}" type="slidenum">
              <a:rPr lang="en-US"/>
              <a:pPr>
                <a:defRPr/>
              </a:pPr>
              <a:t>‹#›</a:t>
            </a:fld>
            <a:endParaRPr lang="en-US"/>
          </a:p>
        </p:txBody>
      </p:sp>
    </p:spTree>
    <p:extLst>
      <p:ext uri="{BB962C8B-B14F-4D97-AF65-F5344CB8AC3E}">
        <p14:creationId xmlns:p14="http://schemas.microsoft.com/office/powerpoint/2010/main" val="20844209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idx="10"/>
          </p:nvPr>
        </p:nvSpPr>
        <p:spPr>
          <a:ln/>
        </p:spPr>
        <p:txBody>
          <a:bodyPr/>
          <a:lstStyle>
            <a:lvl1pPr>
              <a:defRPr/>
            </a:lvl1pPr>
          </a:lstStyle>
          <a:p>
            <a:pPr>
              <a:defRPr/>
            </a:pPr>
            <a:endParaRPr lang="en-US"/>
          </a:p>
        </p:txBody>
      </p:sp>
      <p:sp>
        <p:nvSpPr>
          <p:cNvPr id="6" name="Rectangle 10"/>
          <p:cNvSpPr>
            <a:spLocks noGrp="1" noChangeArrowheads="1"/>
          </p:cNvSpPr>
          <p:nvPr>
            <p:ph type="sldNum" idx="11"/>
          </p:nvPr>
        </p:nvSpPr>
        <p:spPr>
          <a:ln/>
        </p:spPr>
        <p:txBody>
          <a:bodyPr/>
          <a:lstStyle>
            <a:lvl1pPr>
              <a:defRPr/>
            </a:lvl1pPr>
          </a:lstStyle>
          <a:p>
            <a:pPr>
              <a:defRPr/>
            </a:pPr>
            <a:fld id="{29CEBA17-8101-B147-8D73-B49726E75BEE}" type="slidenum">
              <a:rPr lang="en-US"/>
              <a:pPr>
                <a:defRPr/>
              </a:pPr>
              <a:t>‹#›</a:t>
            </a:fld>
            <a:endParaRPr lang="en-US"/>
          </a:p>
        </p:txBody>
      </p:sp>
    </p:spTree>
    <p:extLst>
      <p:ext uri="{BB962C8B-B14F-4D97-AF65-F5344CB8AC3E}">
        <p14:creationId xmlns:p14="http://schemas.microsoft.com/office/powerpoint/2010/main" val="19374770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idx="10"/>
          </p:nvPr>
        </p:nvSpPr>
        <p:spPr>
          <a:ln/>
        </p:spPr>
        <p:txBody>
          <a:bodyPr/>
          <a:lstStyle>
            <a:lvl1pPr>
              <a:defRPr/>
            </a:lvl1pPr>
          </a:lstStyle>
          <a:p>
            <a:pPr>
              <a:defRPr/>
            </a:pPr>
            <a:endParaRPr lang="en-US"/>
          </a:p>
        </p:txBody>
      </p:sp>
      <p:sp>
        <p:nvSpPr>
          <p:cNvPr id="6" name="Rectangle 10"/>
          <p:cNvSpPr>
            <a:spLocks noGrp="1" noChangeArrowheads="1"/>
          </p:cNvSpPr>
          <p:nvPr>
            <p:ph type="sldNum" idx="11"/>
          </p:nvPr>
        </p:nvSpPr>
        <p:spPr>
          <a:ln/>
        </p:spPr>
        <p:txBody>
          <a:bodyPr/>
          <a:lstStyle>
            <a:lvl1pPr>
              <a:defRPr/>
            </a:lvl1pPr>
          </a:lstStyle>
          <a:p>
            <a:pPr>
              <a:defRPr/>
            </a:pPr>
            <a:fld id="{E592D85A-F044-564C-8C03-24EE5B17E7DF}" type="slidenum">
              <a:rPr lang="en-US"/>
              <a:pPr>
                <a:defRPr/>
              </a:pPr>
              <a:t>‹#›</a:t>
            </a:fld>
            <a:endParaRPr lang="en-US"/>
          </a:p>
        </p:txBody>
      </p:sp>
    </p:spTree>
    <p:extLst>
      <p:ext uri="{BB962C8B-B14F-4D97-AF65-F5344CB8AC3E}">
        <p14:creationId xmlns:p14="http://schemas.microsoft.com/office/powerpoint/2010/main" val="1827336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1BA3A37E-FE2D-A142-8F8E-892FDF9EA583}" type="slidenum">
              <a:rPr lang="en-US"/>
              <a:pPr>
                <a:defRPr/>
              </a:pPr>
              <a:t>‹#›</a:t>
            </a:fld>
            <a:endParaRPr lang="en-US"/>
          </a:p>
        </p:txBody>
      </p:sp>
    </p:spTree>
    <p:extLst>
      <p:ext uri="{BB962C8B-B14F-4D97-AF65-F5344CB8AC3E}">
        <p14:creationId xmlns:p14="http://schemas.microsoft.com/office/powerpoint/2010/main" val="572660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704850"/>
            <a:ext cx="2055813" cy="5618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704850"/>
            <a:ext cx="6019800" cy="56181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03BFC9B5-ABB4-AE41-BC30-BB60F7AF9859}" type="slidenum">
              <a:rPr lang="en-US"/>
              <a:pPr>
                <a:defRPr/>
              </a:pPr>
              <a:t>‹#›</a:t>
            </a:fld>
            <a:endParaRPr lang="en-US"/>
          </a:p>
        </p:txBody>
      </p:sp>
    </p:spTree>
    <p:extLst>
      <p:ext uri="{BB962C8B-B14F-4D97-AF65-F5344CB8AC3E}">
        <p14:creationId xmlns:p14="http://schemas.microsoft.com/office/powerpoint/2010/main" val="115912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3646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86102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2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3366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14517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e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spect="1" noChangeArrowheads="1"/>
          </p:cNvSpPr>
          <p:nvPr/>
        </p:nvSpPr>
        <p:spPr bwMode="auto">
          <a:xfrm>
            <a:off x="0" y="-17463"/>
            <a:ext cx="9144000" cy="6926263"/>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eaLnBrk="1" hangingPunct="1">
              <a:defRPr/>
            </a:pPr>
            <a:endParaRPr lang="ru-RU" altLang="ru-RU" smtClean="0"/>
          </a:p>
        </p:txBody>
      </p:sp>
      <p:sp>
        <p:nvSpPr>
          <p:cNvPr id="1027" name="Rectangle 2"/>
          <p:cNvSpPr>
            <a:spLocks noGrp="1" noChangeArrowheads="1"/>
          </p:cNvSpPr>
          <p:nvPr>
            <p:ph type="title"/>
          </p:nvPr>
        </p:nvSpPr>
        <p:spPr bwMode="auto">
          <a:xfrm>
            <a:off x="0" y="57150"/>
            <a:ext cx="9069388"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1028" name="Rectangle 3"/>
          <p:cNvSpPr>
            <a:spLocks noGrp="1" noChangeArrowheads="1"/>
          </p:cNvSpPr>
          <p:nvPr>
            <p:ph type="body" idx="1"/>
          </p:nvPr>
        </p:nvSpPr>
        <p:spPr bwMode="auto">
          <a:xfrm>
            <a:off x="457200" y="1604963"/>
            <a:ext cx="8045450"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8224"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Tree>
  </p:cSld>
  <p:clrMap bg1="lt1" tx1="dk1" bg2="lt2" tx2="dk2" accent1="accent1" accent2="accent2" accent3="accent3" accent4="accent4" accent5="accent5" accent6="accent6" hlink="hlink" folHlink="folHlink"/>
  <p:sldLayoutIdLst>
    <p:sldLayoutId id="2147487265" r:id="rId1"/>
    <p:sldLayoutId id="2147487266" r:id="rId2"/>
    <p:sldLayoutId id="2147487267" r:id="rId3"/>
    <p:sldLayoutId id="2147487268" r:id="rId4"/>
    <p:sldLayoutId id="2147487269" r:id="rId5"/>
    <p:sldLayoutId id="2147487270" r:id="rId6"/>
    <p:sldLayoutId id="2147487271" r:id="rId7"/>
    <p:sldLayoutId id="2147487272" r:id="rId8"/>
    <p:sldLayoutId id="2147487273" r:id="rId9"/>
    <p:sldLayoutId id="2147487274" r:id="rId10"/>
    <p:sldLayoutId id="2147487275" r:id="rId11"/>
    <p:sldLayoutId id="2147487311" r:id="rId12"/>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kumimoji="1" sz="3200">
          <a:solidFill>
            <a:srgbClr val="000000"/>
          </a:solidFill>
          <a:latin typeface="+mn-lt"/>
          <a:ea typeface="Arial" charset="0"/>
          <a:cs typeface="SimSun"/>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kumimoji="1" sz="2800">
          <a:solidFill>
            <a:srgbClr val="000000"/>
          </a:solidFill>
          <a:latin typeface="+mn-lt"/>
          <a:ea typeface="+mn-ea"/>
          <a:cs typeface="SimSun"/>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kumimoji="1" sz="2400">
          <a:solidFill>
            <a:srgbClr val="000000"/>
          </a:solidFill>
          <a:latin typeface="+mn-lt"/>
          <a:ea typeface="+mn-ea"/>
          <a:cs typeface="SimSun"/>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kumimoji="1" sz="2000">
          <a:solidFill>
            <a:srgbClr val="000000"/>
          </a:solidFill>
          <a:latin typeface="+mn-lt"/>
          <a:ea typeface="+mn-ea"/>
          <a:cs typeface="SimSun"/>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mn-lt"/>
          <a:ea typeface="+mn-ea"/>
          <a:cs typeface="SimSun"/>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spect="1" noChangeArrowheads="1"/>
          </p:cNvSpPr>
          <p:nvPr/>
        </p:nvSpPr>
        <p:spPr bwMode="auto">
          <a:xfrm>
            <a:off x="0" y="-17463"/>
            <a:ext cx="9144000" cy="6926263"/>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eaLnBrk="1" hangingPunct="1">
              <a:defRPr/>
            </a:pPr>
            <a:endParaRPr lang="ru-RU" altLang="ru-RU" smtClean="0"/>
          </a:p>
        </p:txBody>
      </p:sp>
      <p:sp>
        <p:nvSpPr>
          <p:cNvPr id="2051" name="Rectangle 2"/>
          <p:cNvSpPr>
            <a:spLocks noGrp="1" noChangeArrowheads="1"/>
          </p:cNvSpPr>
          <p:nvPr>
            <p:ph type="title"/>
          </p:nvPr>
        </p:nvSpPr>
        <p:spPr bwMode="auto">
          <a:xfrm>
            <a:off x="0" y="57150"/>
            <a:ext cx="9069388"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2052" name="Rectangle 3"/>
          <p:cNvSpPr>
            <a:spLocks noGrp="1" noChangeArrowheads="1"/>
          </p:cNvSpPr>
          <p:nvPr>
            <p:ph type="body" idx="1"/>
          </p:nvPr>
        </p:nvSpPr>
        <p:spPr bwMode="auto">
          <a:xfrm>
            <a:off x="457200" y="1604963"/>
            <a:ext cx="8043863"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8224"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Tree>
  </p:cSld>
  <p:clrMap bg1="lt1" tx1="dk1" bg2="lt2" tx2="dk2" accent1="accent1" accent2="accent2" accent3="accent3" accent4="accent4" accent5="accent5" accent6="accent6" hlink="hlink" folHlink="folHlink"/>
  <p:sldLayoutIdLst>
    <p:sldLayoutId id="2147487276" r:id="rId1"/>
    <p:sldLayoutId id="2147487277" r:id="rId2"/>
    <p:sldLayoutId id="2147487278" r:id="rId3"/>
    <p:sldLayoutId id="2147487279" r:id="rId4"/>
    <p:sldLayoutId id="2147487280" r:id="rId5"/>
    <p:sldLayoutId id="2147487281" r:id="rId6"/>
    <p:sldLayoutId id="2147487282" r:id="rId7"/>
    <p:sldLayoutId id="2147487283" r:id="rId8"/>
    <p:sldLayoutId id="2147487284" r:id="rId9"/>
    <p:sldLayoutId id="2147487285" r:id="rId10"/>
    <p:sldLayoutId id="2147487286" r:id="rId11"/>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kumimoji="1" sz="3200">
          <a:solidFill>
            <a:srgbClr val="000000"/>
          </a:solidFill>
          <a:latin typeface="+mn-lt"/>
          <a:ea typeface="Arial" charset="0"/>
          <a:cs typeface="SimSun"/>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kumimoji="1" sz="2800">
          <a:solidFill>
            <a:srgbClr val="000000"/>
          </a:solidFill>
          <a:latin typeface="+mn-lt"/>
          <a:ea typeface="+mn-ea"/>
          <a:cs typeface="SimSun"/>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kumimoji="1" sz="2400">
          <a:solidFill>
            <a:srgbClr val="000000"/>
          </a:solidFill>
          <a:latin typeface="+mn-lt"/>
          <a:ea typeface="+mn-ea"/>
          <a:cs typeface="SimSun"/>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kumimoji="1" sz="2000">
          <a:solidFill>
            <a:srgbClr val="000000"/>
          </a:solidFill>
          <a:latin typeface="+mn-lt"/>
          <a:ea typeface="+mn-ea"/>
          <a:cs typeface="SimSun"/>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mn-lt"/>
          <a:ea typeface="+mn-ea"/>
          <a:cs typeface="SimSun"/>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2155825" y="273050"/>
            <a:ext cx="48323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3076" name="Rectangle 3"/>
          <p:cNvSpPr>
            <a:spLocks noGrp="1" noChangeArrowheads="1"/>
          </p:cNvSpPr>
          <p:nvPr>
            <p:ph type="body" idx="1"/>
          </p:nvPr>
        </p:nvSpPr>
        <p:spPr bwMode="auto">
          <a:xfrm>
            <a:off x="457200" y="1604963"/>
            <a:ext cx="8045450" cy="438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457200"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3127375" y="6246813"/>
            <a:ext cx="289718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6556375"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ea typeface="SimSun" panose="02010600030101010101" pitchFamily="2" charset="-122"/>
              </a:defRPr>
            </a:lvl1pPr>
          </a:lstStyle>
          <a:p>
            <a:pPr>
              <a:defRPr/>
            </a:pPr>
            <a:fld id="{31A900CB-5D37-4D4A-B403-9AF0B53D1B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7" r:id="rId1"/>
    <p:sldLayoutId id="2147487288" r:id="rId2"/>
    <p:sldLayoutId id="2147487289" r:id="rId3"/>
    <p:sldLayoutId id="2147487290" r:id="rId4"/>
    <p:sldLayoutId id="2147487291" r:id="rId5"/>
    <p:sldLayoutId id="2147487292" r:id="rId6"/>
    <p:sldLayoutId id="2147487293" r:id="rId7"/>
    <p:sldLayoutId id="2147487294" r:id="rId8"/>
    <p:sldLayoutId id="2147487295" r:id="rId9"/>
    <p:sldLayoutId id="2147487296" r:id="rId10"/>
    <p:sldLayoutId id="2147487297" r:id="rId11"/>
    <p:sldLayoutId id="2147487298" r:id="rId12"/>
    <p:sldLayoutId id="2147487299" r:id="rId13"/>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mj-lt"/>
          <a:ea typeface="Arial" charset="0"/>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charset="0"/>
        <a:buChar char="•"/>
        <a:defRPr kumimoji="1" sz="2900">
          <a:solidFill>
            <a:srgbClr val="FFFFFF"/>
          </a:solidFill>
          <a:latin typeface="+mn-lt"/>
          <a:ea typeface="Arial" charset="0"/>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charset="0"/>
        <a:buChar char="–"/>
        <a:defRPr kumimoji="1"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charset="0"/>
        <a:buChar char="•"/>
        <a:defRPr kumimoji="1"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charset="0"/>
        <a:buChar char="–"/>
        <a:defRPr kumimoji="1"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charset="0"/>
        <a:buChar char="»"/>
        <a:defRPr kumimoji="1"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4617B"/>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9525" y="-7938"/>
            <a:ext cx="9163050" cy="1041401"/>
          </a:xfrm>
          <a:custGeom>
            <a:avLst/>
            <a:gdLst>
              <a:gd name="T0" fmla="*/ 9163050 w 9163050"/>
              <a:gd name="T1" fmla="*/ 520701 h 1041401"/>
              <a:gd name="T2" fmla="*/ 4581525 w 9163050"/>
              <a:gd name="T3" fmla="*/ 1041401 h 1041401"/>
              <a:gd name="T4" fmla="*/ 0 w 9163050"/>
              <a:gd name="T5" fmla="*/ 520701 h 1041401"/>
              <a:gd name="T6" fmla="*/ 4581525 w 9163050"/>
              <a:gd name="T7" fmla="*/ 0 h 1041401"/>
              <a:gd name="T8" fmla="*/ 0 60000 65536"/>
              <a:gd name="T9" fmla="*/ 5898240 60000 65536"/>
              <a:gd name="T10" fmla="*/ 11796480 60000 65536"/>
              <a:gd name="T11" fmla="*/ 17694720 60000 65536"/>
              <a:gd name="T12" fmla="*/ 0 w 9163050"/>
              <a:gd name="T13" fmla="*/ 0 h 1041401"/>
              <a:gd name="T14" fmla="*/ 9163050 w 9163050"/>
              <a:gd name="T15" fmla="*/ 1041401 h 1041401"/>
            </a:gdLst>
            <a:ahLst/>
            <a:cxnLst>
              <a:cxn ang="T8">
                <a:pos x="T0" y="T1"/>
              </a:cxn>
              <a:cxn ang="T9">
                <a:pos x="T2" y="T3"/>
              </a:cxn>
              <a:cxn ang="T10">
                <a:pos x="T4" y="T5"/>
              </a:cxn>
              <a:cxn ang="T11">
                <a:pos x="T6" y="T7"/>
              </a:cxn>
            </a:cxnLst>
            <a:rect l="T12" t="T13" r="T14" b="T15"/>
            <a:pathLst>
              <a:path w="9163050" h="1041401">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4A0"/>
              </a:gs>
              <a:gs pos="100000">
                <a:srgbClr val="00C4C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p>
        </p:txBody>
      </p:sp>
      <p:sp>
        <p:nvSpPr>
          <p:cNvPr id="4099" name="AutoShape 2"/>
          <p:cNvSpPr>
            <a:spLocks noChangeArrowheads="1"/>
          </p:cNvSpPr>
          <p:nvPr/>
        </p:nvSpPr>
        <p:spPr bwMode="auto">
          <a:xfrm>
            <a:off x="4381500" y="-7938"/>
            <a:ext cx="4762500" cy="638176"/>
          </a:xfrm>
          <a:custGeom>
            <a:avLst/>
            <a:gdLst>
              <a:gd name="T0" fmla="*/ 4762500 w 4762500"/>
              <a:gd name="T1" fmla="*/ 319088 h 638176"/>
              <a:gd name="T2" fmla="*/ 2381250 w 4762500"/>
              <a:gd name="T3" fmla="*/ 638176 h 638176"/>
              <a:gd name="T4" fmla="*/ 0 w 4762500"/>
              <a:gd name="T5" fmla="*/ 319088 h 638176"/>
              <a:gd name="T6" fmla="*/ 2381250 w 4762500"/>
              <a:gd name="T7" fmla="*/ 0 h 638176"/>
              <a:gd name="T8" fmla="*/ 0 60000 65536"/>
              <a:gd name="T9" fmla="*/ 5898240 60000 65536"/>
              <a:gd name="T10" fmla="*/ 11796480 60000 65536"/>
              <a:gd name="T11" fmla="*/ 17694720 60000 65536"/>
              <a:gd name="T12" fmla="*/ 0 w 4762500"/>
              <a:gd name="T13" fmla="*/ 0 h 638176"/>
              <a:gd name="T14" fmla="*/ 4762500 w 4762500"/>
              <a:gd name="T15" fmla="*/ 638176 h 638176"/>
            </a:gdLst>
            <a:ahLst/>
            <a:cxnLst>
              <a:cxn ang="T8">
                <a:pos x="T0" y="T1"/>
              </a:cxn>
              <a:cxn ang="T9">
                <a:pos x="T2" y="T3"/>
              </a:cxn>
              <a:cxn ang="T10">
                <a:pos x="T4" y="T5"/>
              </a:cxn>
              <a:cxn ang="T11">
                <a:pos x="T6" y="T7"/>
              </a:cxn>
            </a:cxnLst>
            <a:rect l="T12" t="T13" r="T14" b="T15"/>
            <a:pathLst>
              <a:path w="4762500" h="638176">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A0A8"/>
              </a:gs>
              <a:gs pos="100000">
                <a:srgbClr val="008AB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p>
        </p:txBody>
      </p:sp>
      <p:grpSp>
        <p:nvGrpSpPr>
          <p:cNvPr id="4100" name="Group 3"/>
          <p:cNvGrpSpPr>
            <a:grpSpLocks/>
          </p:cNvGrpSpPr>
          <p:nvPr/>
        </p:nvGrpSpPr>
        <p:grpSpPr bwMode="auto">
          <a:xfrm>
            <a:off x="-28575" y="-15875"/>
            <a:ext cx="9196388" cy="1084263"/>
            <a:chOff x="-18" y="-10"/>
            <a:chExt cx="5793" cy="683"/>
          </a:xfrm>
        </p:grpSpPr>
        <p:sp>
          <p:nvSpPr>
            <p:cNvPr id="2" name="AutoShape 4"/>
            <p:cNvSpPr>
              <a:spLocks noChangeArrowheads="1"/>
            </p:cNvSpPr>
            <p:nvPr/>
          </p:nvSpPr>
          <p:spPr bwMode="auto">
            <a:xfrm rot="-180000">
              <a:off x="-12" y="128"/>
              <a:ext cx="5771" cy="408"/>
            </a:xfrm>
            <a:custGeom>
              <a:avLst/>
              <a:gdLst>
                <a:gd name="T0" fmla="*/ 5771 w 5771"/>
                <a:gd name="T1" fmla="*/ 204 h 408"/>
                <a:gd name="T2" fmla="*/ 2886 w 5771"/>
                <a:gd name="T3" fmla="*/ 408 h 408"/>
                <a:gd name="T4" fmla="*/ 0 w 5771"/>
                <a:gd name="T5" fmla="*/ 204 h 408"/>
                <a:gd name="T6" fmla="*/ 2886 w 5771"/>
                <a:gd name="T7" fmla="*/ 0 h 408"/>
                <a:gd name="T8" fmla="*/ 0 60000 65536"/>
                <a:gd name="T9" fmla="*/ 5898240 60000 65536"/>
                <a:gd name="T10" fmla="*/ 11796480 60000 65536"/>
                <a:gd name="T11" fmla="*/ 17694720 60000 65536"/>
                <a:gd name="T12" fmla="*/ 0 w 5771"/>
                <a:gd name="T13" fmla="*/ 0 h 408"/>
                <a:gd name="T14" fmla="*/ 5771 w 5771"/>
                <a:gd name="T15" fmla="*/ 408 h 408"/>
              </a:gdLst>
              <a:ahLst/>
              <a:cxnLst>
                <a:cxn ang="T8">
                  <a:pos x="T0" y="T1"/>
                </a:cxn>
                <a:cxn ang="T9">
                  <a:pos x="T2" y="T3"/>
                </a:cxn>
                <a:cxn ang="T10">
                  <a:pos x="T4" y="T5"/>
                </a:cxn>
                <a:cxn ang="T11">
                  <a:pos x="T6" y="T7"/>
                </a:cxn>
              </a:cxnLst>
              <a:rect l="T12" t="T13" r="T14" b="T15"/>
              <a:pathLst>
                <a:path w="5771" h="408">
                  <a:moveTo>
                    <a:pt x="0" y="966"/>
                  </a:moveTo>
                  <a:cubicBezTo>
                    <a:pt x="282" y="738"/>
                    <a:pt x="923" y="275"/>
                    <a:pt x="1608" y="282"/>
                  </a:cubicBezTo>
                  <a:cubicBezTo>
                    <a:pt x="2293" y="289"/>
                    <a:pt x="3416" y="1055"/>
                    <a:pt x="4110" y="1008"/>
                  </a:cubicBezTo>
                  <a:cubicBezTo>
                    <a:pt x="4804" y="961"/>
                    <a:pt x="5426" y="210"/>
                    <a:pt x="5772" y="0"/>
                  </a:cubicBezTo>
                </a:path>
              </a:pathLst>
            </a:custGeom>
            <a:noFill/>
            <a:ln w="10800">
              <a:solidFill>
                <a:srgbClr val="008AB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ru-RU"/>
            </a:p>
          </p:txBody>
        </p:sp>
        <p:sp>
          <p:nvSpPr>
            <p:cNvPr id="4107" name="AutoShape 5"/>
            <p:cNvSpPr>
              <a:spLocks noChangeArrowheads="1"/>
            </p:cNvSpPr>
            <p:nvPr/>
          </p:nvSpPr>
          <p:spPr bwMode="auto">
            <a:xfrm rot="-180000">
              <a:off x="-10" y="174"/>
              <a:ext cx="5779" cy="333"/>
            </a:xfrm>
            <a:custGeom>
              <a:avLst/>
              <a:gdLst>
                <a:gd name="T0" fmla="*/ 5779 w 5779"/>
                <a:gd name="T1" fmla="*/ 167 h 333"/>
                <a:gd name="T2" fmla="*/ 2890 w 5779"/>
                <a:gd name="T3" fmla="*/ 333 h 333"/>
                <a:gd name="T4" fmla="*/ 0 w 5779"/>
                <a:gd name="T5" fmla="*/ 167 h 333"/>
                <a:gd name="T6" fmla="*/ 2890 w 5779"/>
                <a:gd name="T7" fmla="*/ 0 h 333"/>
                <a:gd name="T8" fmla="*/ 0 60000 65536"/>
                <a:gd name="T9" fmla="*/ 5898240 60000 65536"/>
                <a:gd name="T10" fmla="*/ 11796480 60000 65536"/>
                <a:gd name="T11" fmla="*/ 17694720 60000 65536"/>
                <a:gd name="T12" fmla="*/ 0 w 5779"/>
                <a:gd name="T13" fmla="*/ 0 h 333"/>
                <a:gd name="T14" fmla="*/ 5779 w 5779"/>
                <a:gd name="T15" fmla="*/ 333 h 333"/>
              </a:gdLst>
              <a:ahLst/>
              <a:cxnLst>
                <a:cxn ang="T8">
                  <a:pos x="T0" y="T1"/>
                </a:cxn>
                <a:cxn ang="T9">
                  <a:pos x="T2" y="T3"/>
                </a:cxn>
                <a:cxn ang="T10">
                  <a:pos x="T4" y="T5"/>
                </a:cxn>
                <a:cxn ang="T11">
                  <a:pos x="T6" y="T7"/>
                </a:cxn>
              </a:cxnLst>
              <a:rect l="T12" t="T13" r="T14" b="T15"/>
              <a:pathLst>
                <a:path w="5779" h="333">
                  <a:moveTo>
                    <a:pt x="0" y="732"/>
                  </a:moveTo>
                  <a:cubicBezTo>
                    <a:pt x="273" y="647"/>
                    <a:pt x="951" y="214"/>
                    <a:pt x="1638" y="228"/>
                  </a:cubicBezTo>
                  <a:cubicBezTo>
                    <a:pt x="2325" y="242"/>
                    <a:pt x="3434" y="854"/>
                    <a:pt x="4122" y="816"/>
                  </a:cubicBezTo>
                  <a:cubicBezTo>
                    <a:pt x="4810" y="778"/>
                    <a:pt x="5424" y="170"/>
                    <a:pt x="5766" y="0"/>
                  </a:cubicBezTo>
                </a:path>
              </a:pathLst>
            </a:custGeom>
            <a:noFill/>
            <a:ln w="9360">
              <a:solidFill>
                <a:srgbClr val="009DD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ru-RU"/>
            </a:p>
          </p:txBody>
        </p:sp>
      </p:grpSp>
      <p:sp>
        <p:nvSpPr>
          <p:cNvPr id="4101" name="Rectangle 6"/>
          <p:cNvSpPr>
            <a:spLocks noGrp="1" noChangeArrowheads="1"/>
          </p:cNvSpPr>
          <p:nvPr>
            <p:ph type="title"/>
          </p:nvPr>
        </p:nvSpPr>
        <p:spPr bwMode="auto">
          <a:xfrm>
            <a:off x="457200" y="704850"/>
            <a:ext cx="82280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000" rIns="0" bIns="0" numCol="1" anchor="b" anchorCtr="0" compatLnSpc="1">
            <a:prstTxWarp prst="textNoShape">
              <a:avLst/>
            </a:prstTxWarp>
          </a:bodyPr>
          <a:lstStyle/>
          <a:p>
            <a:pPr lvl="0"/>
            <a:r>
              <a:rPr lang="en-GB" altLang="ru-RU"/>
              <a:t>Click to edit the title text formatОбразец заголовка</a:t>
            </a:r>
          </a:p>
        </p:txBody>
      </p:sp>
      <p:sp>
        <p:nvSpPr>
          <p:cNvPr id="4102" name="Rectangle 7"/>
          <p:cNvSpPr>
            <a:spLocks noGrp="1" noChangeArrowheads="1"/>
          </p:cNvSpPr>
          <p:nvPr>
            <p:ph type="body" idx="1"/>
          </p:nvPr>
        </p:nvSpPr>
        <p:spPr bwMode="auto">
          <a:xfrm>
            <a:off x="457200" y="1935163"/>
            <a:ext cx="8228013" cy="438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000" rIns="90000" bIns="4500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0"/>
            <a:r>
              <a:rPr lang="en-GB" altLang="ru-RU"/>
              <a:t>Seventh Outline LevelОбразец текста</a:t>
            </a:r>
          </a:p>
          <a:p>
            <a:pPr lvl="1"/>
            <a:r>
              <a:rPr lang="en-GB" altLang="ru-RU"/>
              <a:t>Второй уровень</a:t>
            </a:r>
          </a:p>
          <a:p>
            <a:pPr lvl="2"/>
            <a:r>
              <a:rPr lang="en-GB" altLang="ru-RU"/>
              <a:t>Третий уровень</a:t>
            </a:r>
          </a:p>
          <a:p>
            <a:pPr lvl="3"/>
            <a:r>
              <a:rPr lang="en-GB" altLang="ru-RU"/>
              <a:t>Четвертый уровень</a:t>
            </a:r>
          </a:p>
          <a:p>
            <a:pPr lvl="4"/>
            <a:r>
              <a:rPr lang="en-GB" altLang="ru-RU"/>
              <a:t>Пятый уровень</a:t>
            </a:r>
          </a:p>
        </p:txBody>
      </p:sp>
      <p:sp>
        <p:nvSpPr>
          <p:cNvPr id="4104" name="Rectangle 8"/>
          <p:cNvSpPr>
            <a:spLocks noGrp="1" noChangeArrowheads="1"/>
          </p:cNvSpPr>
          <p:nvPr>
            <p:ph type="dt"/>
          </p:nvPr>
        </p:nvSpPr>
        <p:spPr bwMode="auto">
          <a:xfrm>
            <a:off x="0" y="0"/>
            <a:ext cx="0" cy="0"/>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eaLnBrk="1" hangingPunct="1">
              <a:buFont typeface="Times New Roman" panose="02020603050405020304" pitchFamily="18" charset="0"/>
              <a:buNone/>
              <a:defRPr>
                <a:solidFill>
                  <a:srgbClr val="FFFFFF"/>
                </a:solidFill>
                <a:latin typeface="Constantia" panose="02030602050306030303" pitchFamily="18" charset="0"/>
                <a:ea typeface="SimSun" panose="02010600030101010101" pitchFamily="2" charset="-122"/>
                <a:cs typeface="+mn-cs"/>
              </a:defRPr>
            </a:lvl1pPr>
          </a:lstStyle>
          <a:p>
            <a:pPr>
              <a:defRPr/>
            </a:pPr>
            <a:endParaRPr lang="en-US"/>
          </a:p>
        </p:txBody>
      </p:sp>
      <p:sp>
        <p:nvSpPr>
          <p:cNvPr id="3" name="Text Box 9"/>
          <p:cNvSpPr txBox="1">
            <a:spLocks noChangeArrowheads="1"/>
          </p:cNvSpPr>
          <p:nvPr/>
        </p:nvSpPr>
        <p:spPr bwMode="auto">
          <a:xfrm>
            <a:off x="0" y="0"/>
            <a:ext cx="1588" cy="1588"/>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eaLnBrk="1" hangingPunct="1">
              <a:defRPr/>
            </a:pPr>
            <a:endParaRPr lang="ru-RU" altLang="ru-RU" smtClean="0"/>
          </a:p>
        </p:txBody>
      </p:sp>
      <p:sp>
        <p:nvSpPr>
          <p:cNvPr id="4106" name="Rectangle 10"/>
          <p:cNvSpPr>
            <a:spLocks noGrp="1" noChangeArrowheads="1"/>
          </p:cNvSpPr>
          <p:nvPr>
            <p:ph type="sldNum"/>
          </p:nvPr>
        </p:nvSpPr>
        <p:spPr bwMode="auto">
          <a:xfrm>
            <a:off x="0" y="0"/>
            <a:ext cx="0" cy="0"/>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eaLnBrk="1" hangingPunct="1">
              <a:buFont typeface="Times New Roman" panose="02020603050405020304" pitchFamily="18" charset="0"/>
              <a:buNone/>
              <a:defRPr>
                <a:solidFill>
                  <a:srgbClr val="FFFFFF"/>
                </a:solidFill>
                <a:latin typeface="Constantia" panose="02030602050306030303" pitchFamily="18" charset="0"/>
                <a:ea typeface="SimSun" panose="02010600030101010101" pitchFamily="2" charset="-122"/>
              </a:defRPr>
            </a:lvl1pPr>
          </a:lstStyle>
          <a:p>
            <a:pPr>
              <a:defRPr/>
            </a:pPr>
            <a:fld id="{C9DD9D4B-7C74-524F-B62D-3E6F42FFF5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00"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hf hdr="0" ftr="0" dt="0"/>
  <p:txStyles>
    <p:titleStyle>
      <a:lvl1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mj-lt"/>
          <a:ea typeface="Arial" charset="0"/>
          <a:cs typeface="SimSun"/>
        </a:defRPr>
      </a:lvl1pPr>
      <a:lvl2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2pPr>
      <a:lvl3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3pPr>
      <a:lvl4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4pPr>
      <a:lvl5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5pPr>
      <a:lvl6pPr marL="25146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6pPr>
      <a:lvl7pPr marL="29718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7pPr>
      <a:lvl8pPr marL="34290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8pPr>
      <a:lvl9pPr marL="38862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9pPr>
    </p:titleStyle>
    <p:bodyStyle>
      <a:lvl1pPr marL="342900" indent="-342900" algn="l" defTabSz="449263" rtl="0" eaLnBrk="0" fontAlgn="base" hangingPunct="0">
        <a:lnSpc>
          <a:spcPct val="97000"/>
        </a:lnSpc>
        <a:spcBef>
          <a:spcPct val="0"/>
        </a:spcBef>
        <a:spcAft>
          <a:spcPts val="1413"/>
        </a:spcAft>
        <a:buClr>
          <a:srgbClr val="000000"/>
        </a:buClr>
        <a:buSzPct val="100000"/>
        <a:buFont typeface="Times New Roman" charset="0"/>
        <a:buChar char="•"/>
        <a:defRPr kumimoji="1" sz="2600">
          <a:solidFill>
            <a:srgbClr val="FFFFFF"/>
          </a:solidFill>
          <a:latin typeface="+mn-lt"/>
          <a:ea typeface="Arial" charset="0"/>
          <a:cs typeface="SimSun"/>
        </a:defRPr>
      </a:lvl1pPr>
      <a:lvl2pPr marL="742950" indent="-285750" algn="l" defTabSz="449263" rtl="0" eaLnBrk="0" fontAlgn="base" hangingPunct="0">
        <a:lnSpc>
          <a:spcPct val="97000"/>
        </a:lnSpc>
        <a:spcBef>
          <a:spcPct val="0"/>
        </a:spcBef>
        <a:spcAft>
          <a:spcPts val="1138"/>
        </a:spcAft>
        <a:buClr>
          <a:srgbClr val="000000"/>
        </a:buClr>
        <a:buSzPct val="100000"/>
        <a:buFont typeface="Times New Roman" charset="0"/>
        <a:buChar char="–"/>
        <a:defRPr kumimoji="1" sz="2100">
          <a:solidFill>
            <a:srgbClr val="FFFFFF"/>
          </a:solidFill>
          <a:latin typeface="+mn-lt"/>
          <a:ea typeface="+mn-ea"/>
          <a:cs typeface="SimSun"/>
        </a:defRPr>
      </a:lvl2pPr>
      <a:lvl3pPr marL="1143000" indent="-228600" algn="l" defTabSz="449263" rtl="0" eaLnBrk="0" fontAlgn="base" hangingPunct="0">
        <a:lnSpc>
          <a:spcPct val="97000"/>
        </a:lnSpc>
        <a:spcBef>
          <a:spcPct val="0"/>
        </a:spcBef>
        <a:spcAft>
          <a:spcPts val="850"/>
        </a:spcAft>
        <a:buClr>
          <a:srgbClr val="000000"/>
        </a:buClr>
        <a:buSzPct val="100000"/>
        <a:buFont typeface="Times New Roman" charset="0"/>
        <a:buChar char="•"/>
        <a:defRPr kumimoji="1" sz="2000">
          <a:solidFill>
            <a:srgbClr val="FFFFFF"/>
          </a:solidFill>
          <a:latin typeface="+mn-lt"/>
          <a:ea typeface="+mn-ea"/>
          <a:cs typeface="SimSun"/>
        </a:defRPr>
      </a:lvl3pPr>
      <a:lvl4pPr marL="1600200" indent="-228600" algn="l" defTabSz="449263" rtl="0" eaLnBrk="0" fontAlgn="base" hangingPunct="0">
        <a:lnSpc>
          <a:spcPct val="97000"/>
        </a:lnSpc>
        <a:spcBef>
          <a:spcPct val="0"/>
        </a:spcBef>
        <a:spcAft>
          <a:spcPts val="575"/>
        </a:spcAft>
        <a:buClr>
          <a:srgbClr val="000000"/>
        </a:buClr>
        <a:buSzPct val="100000"/>
        <a:buFont typeface="Times New Roman" charset="0"/>
        <a:buChar char="–"/>
        <a:defRPr kumimoji="1" sz="2000">
          <a:solidFill>
            <a:srgbClr val="FFFFFF"/>
          </a:solidFill>
          <a:latin typeface="+mn-lt"/>
          <a:ea typeface="+mn-ea"/>
          <a:cs typeface="SimSun"/>
        </a:defRPr>
      </a:lvl4pPr>
      <a:lvl5pPr marL="2057400" indent="-228600" algn="l" defTabSz="449263" rtl="0" eaLnBrk="0" fontAlgn="base" hangingPunct="0">
        <a:lnSpc>
          <a:spcPct val="97000"/>
        </a:lnSpc>
        <a:spcBef>
          <a:spcPct val="0"/>
        </a:spcBef>
        <a:spcAft>
          <a:spcPts val="288"/>
        </a:spcAft>
        <a:buClr>
          <a:srgbClr val="000000"/>
        </a:buClr>
        <a:buSzPct val="100000"/>
        <a:buFont typeface="Times New Roman" charset="0"/>
        <a:buChar char="»"/>
        <a:defRPr kumimoji="1" sz="2000">
          <a:solidFill>
            <a:srgbClr val="FFFFFF"/>
          </a:solidFill>
          <a:latin typeface="+mn-lt"/>
          <a:ea typeface="+mn-ea"/>
          <a:cs typeface="SimSun"/>
        </a:defRPr>
      </a:lvl5pPr>
      <a:lvl6pPr marL="25146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6pPr>
      <a:lvl7pPr marL="29718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7pPr>
      <a:lvl8pPr marL="34290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8pPr>
      <a:lvl9pPr marL="38862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5.wmf"/><Relationship Id="rId5" Type="http://schemas.openxmlformats.org/officeDocument/2006/relationships/oleObject" Target="../embeddings/oleObject1.bin"/><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tiff"/><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188640"/>
            <a:ext cx="8950920" cy="6669358"/>
            <a:chOff x="0" y="188640"/>
            <a:chExt cx="8950920" cy="6669358"/>
          </a:xfrm>
        </p:grpSpPr>
        <p:sp>
          <p:nvSpPr>
            <p:cNvPr id="3" name="Прямоугольник 2"/>
            <p:cNvSpPr/>
            <p:nvPr/>
          </p:nvSpPr>
          <p:spPr>
            <a:xfrm>
              <a:off x="611560" y="1196752"/>
              <a:ext cx="7920880" cy="3847207"/>
            </a:xfrm>
            <a:prstGeom prst="rect">
              <a:avLst/>
            </a:prstGeom>
          </p:spPr>
          <p:txBody>
            <a:bodyPr wrap="square">
              <a:spAutoFit/>
            </a:bodyPr>
            <a:lstStyle/>
            <a:p>
              <a:pPr algn="ctr"/>
              <a:r>
                <a:rPr lang="en-US" sz="3600" b="1" i="1" dirty="0" smtClean="0">
                  <a:solidFill>
                    <a:srgbClr val="0000CC"/>
                  </a:solidFill>
                </a:rPr>
                <a:t>NICA Accelerator </a:t>
              </a:r>
              <a:r>
                <a:rPr lang="en-US" sz="3600" b="1" i="1" dirty="0">
                  <a:solidFill>
                    <a:srgbClr val="0000CC"/>
                  </a:solidFill>
                </a:rPr>
                <a:t>Complex : </a:t>
              </a:r>
              <a:endParaRPr lang="en-US" sz="3600" b="1" i="1" dirty="0" smtClean="0">
                <a:solidFill>
                  <a:srgbClr val="0000CC"/>
                </a:solidFill>
              </a:endParaRPr>
            </a:p>
            <a:p>
              <a:pPr algn="ctr"/>
              <a:r>
                <a:rPr lang="en-US" sz="2800" b="1" dirty="0" smtClean="0">
                  <a:solidFill>
                    <a:srgbClr val="0000CC"/>
                  </a:solidFill>
                </a:rPr>
                <a:t>Status</a:t>
              </a:r>
              <a:r>
                <a:rPr lang="en-US" sz="2800" b="1" dirty="0">
                  <a:solidFill>
                    <a:srgbClr val="0000CC"/>
                  </a:solidFill>
                </a:rPr>
                <a:t>, </a:t>
              </a:r>
              <a:r>
                <a:rPr lang="en-US" sz="2800" b="1" dirty="0" smtClean="0">
                  <a:solidFill>
                    <a:srgbClr val="0000CC"/>
                  </a:solidFill>
                </a:rPr>
                <a:t>Problems</a:t>
              </a:r>
              <a:r>
                <a:rPr lang="en-US" sz="2800" b="1" dirty="0">
                  <a:solidFill>
                    <a:srgbClr val="0000CC"/>
                  </a:solidFill>
                </a:rPr>
                <a:t>, </a:t>
              </a:r>
              <a:r>
                <a:rPr lang="en-US" sz="2800" b="1" dirty="0" smtClean="0">
                  <a:solidFill>
                    <a:srgbClr val="0000CC"/>
                  </a:solidFill>
                </a:rPr>
                <a:t>Perspectives</a:t>
              </a:r>
              <a:endParaRPr lang="ru-RU" sz="2800" b="1" dirty="0">
                <a:solidFill>
                  <a:srgbClr val="0000CC"/>
                </a:solidFill>
              </a:endParaRPr>
            </a:p>
            <a:p>
              <a:pPr algn="ctr">
                <a:lnSpc>
                  <a:spcPct val="150000"/>
                </a:lnSpc>
              </a:pPr>
              <a:endParaRPr lang="en-US" sz="2400" i="1" dirty="0" smtClean="0">
                <a:solidFill>
                  <a:srgbClr val="0000CC"/>
                </a:solidFill>
              </a:endParaRPr>
            </a:p>
            <a:p>
              <a:pPr algn="ctr">
                <a:lnSpc>
                  <a:spcPct val="150000"/>
                </a:lnSpc>
              </a:pPr>
              <a:r>
                <a:rPr lang="en-US" sz="2400" b="1" dirty="0" smtClean="0">
                  <a:solidFill>
                    <a:srgbClr val="0000CC"/>
                  </a:solidFill>
                </a:rPr>
                <a:t>Igor </a:t>
              </a:r>
              <a:r>
                <a:rPr lang="en-US" sz="2400" b="1" dirty="0" err="1" smtClean="0">
                  <a:solidFill>
                    <a:srgbClr val="0000CC"/>
                  </a:solidFill>
                </a:rPr>
                <a:t>Meshkov</a:t>
              </a:r>
              <a:r>
                <a:rPr lang="en-US" sz="2400" b="1" dirty="0" smtClean="0">
                  <a:solidFill>
                    <a:srgbClr val="0000CC"/>
                  </a:solidFill>
                </a:rPr>
                <a:t>, Anatoly </a:t>
              </a:r>
              <a:r>
                <a:rPr lang="en-US" sz="2400" b="1" dirty="0" err="1" smtClean="0">
                  <a:solidFill>
                    <a:srgbClr val="0000CC"/>
                  </a:solidFill>
                </a:rPr>
                <a:t>Sidorin</a:t>
              </a:r>
              <a:r>
                <a:rPr lang="en-US" sz="2400" b="1" dirty="0" smtClean="0">
                  <a:solidFill>
                    <a:srgbClr val="0000CC"/>
                  </a:solidFill>
                </a:rPr>
                <a:t> and </a:t>
              </a:r>
              <a:r>
                <a:rPr lang="en-US" sz="2400" b="1" dirty="0" err="1" smtClean="0">
                  <a:solidFill>
                    <a:srgbClr val="0000CC"/>
                  </a:solidFill>
                </a:rPr>
                <a:t>Grigory</a:t>
              </a:r>
              <a:r>
                <a:rPr lang="en-US" sz="2400" b="1" dirty="0" smtClean="0">
                  <a:solidFill>
                    <a:srgbClr val="0000CC"/>
                  </a:solidFill>
                </a:rPr>
                <a:t> </a:t>
              </a:r>
              <a:r>
                <a:rPr lang="en-US" sz="2400" b="1" dirty="0" err="1" smtClean="0">
                  <a:solidFill>
                    <a:srgbClr val="0000CC"/>
                  </a:solidFill>
                </a:rPr>
                <a:t>Trubnikov</a:t>
              </a:r>
              <a:r>
                <a:rPr lang="en-US" sz="2400" b="1" dirty="0" smtClean="0">
                  <a:solidFill>
                    <a:srgbClr val="0000CC"/>
                  </a:solidFill>
                </a:rPr>
                <a:t> </a:t>
              </a:r>
            </a:p>
            <a:p>
              <a:pPr algn="ctr">
                <a:lnSpc>
                  <a:spcPct val="150000"/>
                </a:lnSpc>
              </a:pPr>
              <a:r>
                <a:rPr lang="en-US" sz="2400" b="1" dirty="0" smtClean="0">
                  <a:solidFill>
                    <a:srgbClr val="0000CC"/>
                  </a:solidFill>
                </a:rPr>
                <a:t>for the NICA team </a:t>
              </a:r>
            </a:p>
            <a:p>
              <a:pPr algn="ctr">
                <a:lnSpc>
                  <a:spcPct val="150000"/>
                </a:lnSpc>
              </a:pPr>
              <a:r>
                <a:rPr lang="en-US" sz="2400" b="1" dirty="0" smtClean="0">
                  <a:solidFill>
                    <a:srgbClr val="0000CC"/>
                  </a:solidFill>
                </a:rPr>
                <a:t>JINR, </a:t>
              </a:r>
              <a:r>
                <a:rPr lang="en-US" sz="2400" b="1" dirty="0" err="1" smtClean="0">
                  <a:solidFill>
                    <a:srgbClr val="0000CC"/>
                  </a:solidFill>
                </a:rPr>
                <a:t>Dubna</a:t>
              </a:r>
              <a:endParaRPr lang="en-US" sz="2400" b="1" dirty="0">
                <a:solidFill>
                  <a:srgbClr val="0000CC"/>
                </a:solidFill>
              </a:endParaRPr>
            </a:p>
            <a:p>
              <a:pPr algn="ctr">
                <a:lnSpc>
                  <a:spcPct val="150000"/>
                </a:lnSpc>
              </a:pPr>
              <a:r>
                <a:rPr lang="en-US" sz="2400" b="1" dirty="0" smtClean="0">
                  <a:solidFill>
                    <a:srgbClr val="0000CC"/>
                  </a:solidFill>
                </a:rPr>
                <a:t>31.10.2016</a:t>
              </a:r>
              <a:endParaRPr lang="ru-RU" sz="2400" b="1" dirty="0">
                <a:solidFill>
                  <a:srgbClr val="0000CC"/>
                </a:solidFill>
              </a:endParaRPr>
            </a:p>
          </p:txBody>
        </p:sp>
        <p:pic>
          <p:nvPicPr>
            <p:cNvPr id="5"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5733256"/>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4" name="Picture 4" descr="JIN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86593"/>
              <a:ext cx="1691680" cy="157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586596" y="188640"/>
              <a:ext cx="7920880" cy="523220"/>
            </a:xfrm>
            <a:prstGeom prst="rect">
              <a:avLst/>
            </a:prstGeom>
            <a:solidFill>
              <a:schemeClr val="bg1"/>
            </a:solidFill>
          </p:spPr>
          <p:txBody>
            <a:bodyPr wrap="square">
              <a:spAutoFit/>
            </a:bodyPr>
            <a:lstStyle/>
            <a:p>
              <a:pPr algn="ctr"/>
              <a:r>
                <a:rPr lang="en-US" sz="2800" b="1" dirty="0" smtClean="0">
                  <a:solidFill>
                    <a:srgbClr val="0000CC"/>
                  </a:solidFill>
                </a:rPr>
                <a:t>Hadronic Matter’2016</a:t>
              </a:r>
              <a:endParaRPr lang="ru-RU" sz="2800" b="1" dirty="0">
                <a:solidFill>
                  <a:srgbClr val="0000CC"/>
                </a:solidFill>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a:xfrm>
            <a:off x="6286500" y="6276487"/>
            <a:ext cx="2057400" cy="365125"/>
          </a:xfrm>
        </p:spPr>
        <p:txBody>
          <a:bodyPr/>
          <a:lstStyle/>
          <a:p>
            <a:pPr algn="r">
              <a:defRPr/>
            </a:pPr>
            <a:fld id="{378CF215-0D1A-AE42-BEDD-C78DE5C279FB}" type="slidenum">
              <a:rPr lang="en-US" smtClean="0"/>
              <a:pPr algn="r">
                <a:defRPr/>
              </a:pPr>
              <a:t>10</a:t>
            </a:fld>
            <a:endParaRPr lang="en-US" dirty="0"/>
          </a:p>
        </p:txBody>
      </p:sp>
      <p:grpSp>
        <p:nvGrpSpPr>
          <p:cNvPr id="5" name="Группа 4"/>
          <p:cNvGrpSpPr/>
          <p:nvPr/>
        </p:nvGrpSpPr>
        <p:grpSpPr>
          <a:xfrm>
            <a:off x="0" y="0"/>
            <a:ext cx="9144000" cy="3507282"/>
            <a:chOff x="0" y="0"/>
            <a:chExt cx="9144000" cy="3507282"/>
          </a:xfrm>
        </p:grpSpPr>
        <p:grpSp>
          <p:nvGrpSpPr>
            <p:cNvPr id="3" name="Группа 2"/>
            <p:cNvGrpSpPr/>
            <p:nvPr/>
          </p:nvGrpSpPr>
          <p:grpSpPr>
            <a:xfrm>
              <a:off x="0" y="0"/>
              <a:ext cx="9144000" cy="915988"/>
              <a:chOff x="0" y="0"/>
              <a:chExt cx="9144000" cy="915988"/>
            </a:xfrm>
          </p:grpSpPr>
          <p:pic>
            <p:nvPicPr>
              <p:cNvPr id="33"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2"/>
              <p:cNvSpPr txBox="1">
                <a:spLocks noChangeArrowheads="1"/>
              </p:cNvSpPr>
              <p:nvPr/>
            </p:nvSpPr>
            <p:spPr bwMode="auto">
              <a:xfrm>
                <a:off x="179512" y="305790"/>
                <a:ext cx="8920832" cy="461665"/>
              </a:xfrm>
              <a:prstGeom prst="rect">
                <a:avLst/>
              </a:prstGeom>
              <a:noFill/>
              <a:ln w="9525">
                <a:noFill/>
                <a:miter lim="800000"/>
                <a:headEnd/>
                <a:tailEnd/>
              </a:ln>
            </p:spPr>
            <p:txBody>
              <a:bodyPr wrap="square">
                <a:spAutoFit/>
              </a:bodyPr>
              <a:lstStyle/>
              <a:p>
                <a:pPr algn="ctr"/>
                <a:r>
                  <a:rPr lang="en-US" sz="2400" b="1" dirty="0" smtClean="0">
                    <a:solidFill>
                      <a:srgbClr val="FF0000"/>
                    </a:solidFill>
                  </a:rPr>
                  <a:t>BM</a:t>
                </a:r>
                <a:r>
                  <a:rPr lang="en-US" sz="2400" b="1" dirty="0" smtClean="0">
                    <a:solidFill>
                      <a:srgbClr val="FF0000"/>
                    </a:solidFill>
                    <a:latin typeface="Times New Roman" panose="02020603050405020304" pitchFamily="18" charset="0"/>
                    <a:cs typeface="Times New Roman" panose="02020603050405020304" pitchFamily="18" charset="0"/>
                  </a:rPr>
                  <a:t>@</a:t>
                </a:r>
                <a:r>
                  <a:rPr lang="en-US" sz="2400" b="1" dirty="0" smtClean="0">
                    <a:solidFill>
                      <a:srgbClr val="FF0000"/>
                    </a:solidFill>
                  </a:rPr>
                  <a:t>N and </a:t>
                </a:r>
                <a:r>
                  <a:rPr lang="en-US" sz="2400" b="1" dirty="0" smtClean="0">
                    <a:solidFill>
                      <a:srgbClr val="FF0000"/>
                    </a:solidFill>
                    <a:latin typeface="+mn-lt"/>
                  </a:rPr>
                  <a:t>MPD</a:t>
                </a:r>
                <a:endParaRPr lang="en-US" sz="2400" b="1" dirty="0">
                  <a:solidFill>
                    <a:srgbClr val="000090"/>
                  </a:solidFill>
                  <a:latin typeface="+mn-lt"/>
                </a:endParaRPr>
              </a:p>
            </p:txBody>
          </p:sp>
          <p:sp>
            <p:nvSpPr>
              <p:cNvPr id="28" name="Прямоугольник 4"/>
              <p:cNvSpPr>
                <a:spLocks noChangeArrowheads="1"/>
              </p:cNvSpPr>
              <p:nvPr/>
            </p:nvSpPr>
            <p:spPr bwMode="auto">
              <a:xfrm>
                <a:off x="179512" y="32672"/>
                <a:ext cx="8748713" cy="397032"/>
              </a:xfrm>
              <a:prstGeom prst="rect">
                <a:avLst/>
              </a:prstGeom>
              <a:noFill/>
              <a:ln w="9525">
                <a:noFill/>
                <a:miter lim="800000"/>
                <a:headEnd/>
                <a:tailEnd/>
              </a:ln>
            </p:spPr>
            <p:txBody>
              <a:bodyPr>
                <a:spAutoFit/>
              </a:bodyPr>
              <a:lstStyle/>
              <a:p>
                <a:pPr marL="342900" indent="-342900" algn="ctr">
                  <a:lnSpc>
                    <a:spcPct val="110000"/>
                  </a:lnSpc>
                  <a:defRPr/>
                </a:pPr>
                <a:r>
                  <a:rPr kumimoji="1" lang="en-US" altLang="ru-RU" sz="1800" b="1" dirty="0" smtClean="0">
                    <a:solidFill>
                      <a:srgbClr val="0000CC"/>
                    </a:solidFill>
                    <a:cs typeface="Arial" pitchFamily="34" charset="0"/>
                  </a:rPr>
                  <a:t>2</a:t>
                </a:r>
                <a:r>
                  <a:rPr lang="en-US" altLang="ru-RU" sz="1800" b="1" dirty="0" smtClean="0">
                    <a:solidFill>
                      <a:srgbClr val="0000CC"/>
                    </a:solidFill>
                  </a:rPr>
                  <a:t>. </a:t>
                </a:r>
                <a:r>
                  <a:rPr lang="en-US" altLang="ru-RU" sz="1800" b="1" dirty="0">
                    <a:solidFill>
                      <a:srgbClr val="0000CC"/>
                    </a:solidFill>
                  </a:rPr>
                  <a:t>NICA construction</a:t>
                </a:r>
              </a:p>
            </p:txBody>
          </p:sp>
        </p:grpSp>
        <p:pic>
          <p:nvPicPr>
            <p:cNvPr id="36" name="Picture 12" descr="C:\Users\Yury\Documents\Suzdal\BM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767455"/>
              <a:ext cx="4392489" cy="2739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 name="TextBox 2"/>
            <p:cNvSpPr txBox="1">
              <a:spLocks noChangeArrowheads="1"/>
            </p:cNvSpPr>
            <p:nvPr/>
          </p:nvSpPr>
          <p:spPr bwMode="auto">
            <a:xfrm>
              <a:off x="4572000" y="1017653"/>
              <a:ext cx="3965798" cy="707886"/>
            </a:xfrm>
            <a:prstGeom prst="rect">
              <a:avLst/>
            </a:prstGeom>
            <a:noFill/>
            <a:ln w="9525">
              <a:solidFill>
                <a:srgbClr val="FF0000"/>
              </a:solidFill>
              <a:miter lim="800000"/>
              <a:headEnd/>
              <a:tailEnd/>
            </a:ln>
          </p:spPr>
          <p:txBody>
            <a:bodyPr wrap="square">
              <a:spAutoFit/>
            </a:bodyPr>
            <a:lstStyle/>
            <a:p>
              <a:pPr algn="ctr"/>
              <a:r>
                <a:rPr lang="en-US" sz="2000" b="1" dirty="0" smtClean="0">
                  <a:solidFill>
                    <a:srgbClr val="FF0000"/>
                  </a:solidFill>
                  <a:latin typeface="+mn-lt"/>
                </a:rPr>
                <a:t>B</a:t>
              </a:r>
              <a:r>
                <a:rPr lang="en-US" sz="2000" b="1" dirty="0" smtClean="0">
                  <a:solidFill>
                    <a:srgbClr val="000090"/>
                  </a:solidFill>
                  <a:latin typeface="+mn-lt"/>
                </a:rPr>
                <a:t>aryonic </a:t>
              </a:r>
              <a:r>
                <a:rPr lang="en-US" sz="2000" b="1" dirty="0" smtClean="0">
                  <a:solidFill>
                    <a:srgbClr val="FF0000"/>
                  </a:solidFill>
                  <a:latin typeface="+mn-lt"/>
                </a:rPr>
                <a:t>M</a:t>
              </a:r>
              <a:r>
                <a:rPr lang="en-US" sz="2000" b="1" dirty="0" smtClean="0">
                  <a:solidFill>
                    <a:srgbClr val="000090"/>
                  </a:solidFill>
                  <a:latin typeface="+mn-lt"/>
                </a:rPr>
                <a:t>atter </a:t>
              </a:r>
              <a:r>
                <a:rPr lang="en-US" sz="2000" b="1" dirty="0" smtClean="0">
                  <a:solidFill>
                    <a:srgbClr val="000090"/>
                  </a:solidFill>
                  <a:latin typeface="Times New Roman" panose="02020603050405020304" pitchFamily="18" charset="0"/>
                  <a:cs typeface="Times New Roman" panose="02020603050405020304" pitchFamily="18" charset="0"/>
                </a:rPr>
                <a:t>@</a:t>
              </a:r>
              <a:r>
                <a:rPr lang="en-US" sz="2000" b="1" dirty="0" smtClean="0">
                  <a:solidFill>
                    <a:srgbClr val="000090"/>
                  </a:solidFill>
                  <a:latin typeface="+mn-lt"/>
                </a:rPr>
                <a:t> </a:t>
              </a:r>
              <a:r>
                <a:rPr lang="en-US" sz="2000" b="1" dirty="0" smtClean="0">
                  <a:solidFill>
                    <a:srgbClr val="FF0000"/>
                  </a:solidFill>
                  <a:latin typeface="+mn-lt"/>
                </a:rPr>
                <a:t>N</a:t>
              </a:r>
              <a:r>
                <a:rPr lang="en-US" sz="2000" b="1" dirty="0" smtClean="0">
                  <a:solidFill>
                    <a:srgbClr val="000090"/>
                  </a:solidFill>
                  <a:latin typeface="+mn-lt"/>
                </a:rPr>
                <a:t>uclotron </a:t>
              </a:r>
            </a:p>
            <a:p>
              <a:pPr algn="ctr"/>
              <a:r>
                <a:rPr lang="en-US" sz="2000" b="1" dirty="0" smtClean="0">
                  <a:solidFill>
                    <a:srgbClr val="000090"/>
                  </a:solidFill>
                  <a:latin typeface="+mn-lt"/>
                </a:rPr>
                <a:t>(</a:t>
              </a:r>
              <a:r>
                <a:rPr lang="en-US" sz="2000" b="1" dirty="0" smtClean="0">
                  <a:solidFill>
                    <a:srgbClr val="FF0000"/>
                  </a:solidFill>
                  <a:latin typeface="+mn-lt"/>
                </a:rPr>
                <a:t>BM</a:t>
              </a:r>
              <a:r>
                <a:rPr lang="en-US" sz="2000" b="1" dirty="0" smtClean="0">
                  <a:solidFill>
                    <a:srgbClr val="FF0000"/>
                  </a:solidFill>
                  <a:latin typeface="Times New Roman" panose="02020603050405020304" pitchFamily="18" charset="0"/>
                  <a:cs typeface="Times New Roman" panose="02020603050405020304" pitchFamily="18" charset="0"/>
                </a:rPr>
                <a:t>@</a:t>
              </a:r>
              <a:r>
                <a:rPr lang="en-US" sz="2000" b="1" dirty="0" smtClean="0">
                  <a:solidFill>
                    <a:srgbClr val="FF0000"/>
                  </a:solidFill>
                  <a:latin typeface="+mn-lt"/>
                </a:rPr>
                <a:t>N</a:t>
              </a:r>
              <a:r>
                <a:rPr lang="en-US" sz="2000" b="1" dirty="0" smtClean="0">
                  <a:solidFill>
                    <a:srgbClr val="000090"/>
                  </a:solidFill>
                  <a:latin typeface="+mn-lt"/>
                </a:rPr>
                <a:t>)</a:t>
              </a:r>
              <a:endParaRPr lang="en-US" sz="2000" b="1" dirty="0">
                <a:solidFill>
                  <a:srgbClr val="000090"/>
                </a:solidFill>
                <a:latin typeface="+mn-lt"/>
              </a:endParaRPr>
            </a:p>
          </p:txBody>
        </p:sp>
        <p:sp>
          <p:nvSpPr>
            <p:cNvPr id="40" name="TextBox 8"/>
            <p:cNvSpPr txBox="1">
              <a:spLocks noChangeArrowheads="1"/>
            </p:cNvSpPr>
            <p:nvPr/>
          </p:nvSpPr>
          <p:spPr bwMode="auto">
            <a:xfrm>
              <a:off x="4572000" y="1730746"/>
              <a:ext cx="4104456" cy="1631216"/>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000090"/>
                  </a:solidFill>
                </a:rPr>
                <a:t>  The </a:t>
              </a:r>
              <a:r>
                <a:rPr lang="en-US" sz="2000" b="1" dirty="0">
                  <a:solidFill>
                    <a:srgbClr val="000090"/>
                  </a:solidFill>
                </a:rPr>
                <a:t>fixed target </a:t>
              </a:r>
              <a:r>
                <a:rPr lang="en-US" sz="2000" b="1" dirty="0" smtClean="0">
                  <a:solidFill>
                    <a:srgbClr val="000090"/>
                  </a:solidFill>
                </a:rPr>
                <a:t>experiment </a:t>
              </a:r>
            </a:p>
            <a:p>
              <a:pPr eaLnBrk="1" hangingPunct="1"/>
              <a:r>
                <a:rPr lang="en-US" sz="2000" b="1" dirty="0" smtClean="0">
                  <a:solidFill>
                    <a:srgbClr val="000090"/>
                  </a:solidFill>
                </a:rPr>
                <a:t>  at </a:t>
              </a:r>
              <a:r>
                <a:rPr lang="en-US" sz="2000" b="1" dirty="0">
                  <a:solidFill>
                    <a:srgbClr val="000090"/>
                  </a:solidFill>
                </a:rPr>
                <a:t>the </a:t>
              </a:r>
              <a:r>
                <a:rPr lang="en-US" sz="2000" b="1" dirty="0" smtClean="0">
                  <a:solidFill>
                    <a:srgbClr val="000090"/>
                  </a:solidFill>
                </a:rPr>
                <a:t>Nuclotron - </a:t>
              </a:r>
              <a:r>
                <a:rPr lang="en-US" sz="2000" b="1" dirty="0" smtClean="0">
                  <a:solidFill>
                    <a:srgbClr val="FF0000"/>
                  </a:solidFill>
                </a:rPr>
                <a:t>NICA Stage I </a:t>
              </a:r>
            </a:p>
            <a:p>
              <a:pPr eaLnBrk="1" hangingPunct="1"/>
              <a:r>
                <a:rPr lang="en-US" sz="2000" b="1" dirty="0">
                  <a:solidFill>
                    <a:srgbClr val="000090"/>
                  </a:solidFill>
                </a:rPr>
                <a:t> </a:t>
              </a:r>
              <a:r>
                <a:rPr lang="en-US" sz="2000" b="1" dirty="0" smtClean="0">
                  <a:solidFill>
                    <a:srgbClr val="000090"/>
                  </a:solidFill>
                </a:rPr>
                <a:t> 2017 – start </a:t>
              </a:r>
            </a:p>
            <a:p>
              <a:pPr eaLnBrk="1" hangingPunct="1"/>
              <a:r>
                <a:rPr lang="en-US" sz="2000" b="1" dirty="0" smtClean="0">
                  <a:solidFill>
                    <a:srgbClr val="0000CC"/>
                  </a:solidFill>
                </a:rPr>
                <a:t>  </a:t>
              </a:r>
              <a:r>
                <a:rPr lang="en-US" sz="2000" b="1" dirty="0">
                  <a:solidFill>
                    <a:srgbClr val="333399"/>
                  </a:solidFill>
                  <a:cs typeface="Times New Roman" panose="02020603050405020304" pitchFamily="18" charset="0"/>
                  <a:sym typeface="Symbol" panose="05050102010706020507" pitchFamily="18" charset="2"/>
                </a:rPr>
                <a:t>Au  Au</a:t>
              </a:r>
              <a:endParaRPr lang="en-US" sz="2000" b="1" dirty="0" smtClean="0">
                <a:solidFill>
                  <a:srgbClr val="333399"/>
                </a:solidFill>
              </a:endParaRPr>
            </a:p>
            <a:p>
              <a:pPr eaLnBrk="1" hangingPunct="1"/>
              <a:r>
                <a:rPr lang="en-US" sz="2000" b="1" dirty="0">
                  <a:solidFill>
                    <a:srgbClr val="333399"/>
                  </a:solidFill>
                  <a:cs typeface="Times New Roman" panose="02020603050405020304" pitchFamily="18" charset="0"/>
                  <a:sym typeface="Symbol" panose="05050102010706020507" pitchFamily="18" charset="2"/>
                </a:rPr>
                <a:t> </a:t>
              </a:r>
              <a:r>
                <a:rPr lang="en-US" sz="2000" b="1" dirty="0" smtClean="0">
                  <a:solidFill>
                    <a:srgbClr val="333399"/>
                  </a:solidFill>
                  <a:cs typeface="Times New Roman" panose="02020603050405020304" pitchFamily="18" charset="0"/>
                  <a:sym typeface="Symbol" panose="05050102010706020507" pitchFamily="18" charset="2"/>
                </a:rPr>
                <a:t> </a:t>
              </a:r>
              <a:r>
                <a:rPr lang="en-US" sz="2000" b="1" dirty="0" err="1" smtClean="0">
                  <a:solidFill>
                    <a:srgbClr val="333399"/>
                  </a:solidFill>
                  <a:cs typeface="Times New Roman" panose="02020603050405020304" pitchFamily="18" charset="0"/>
                  <a:sym typeface="Symbol" panose="05050102010706020507" pitchFamily="18" charset="2"/>
                </a:rPr>
                <a:t>s</a:t>
              </a:r>
              <a:r>
                <a:rPr lang="en-US" sz="2000" b="1" baseline="-25000" dirty="0" err="1" smtClean="0">
                  <a:solidFill>
                    <a:srgbClr val="333399"/>
                  </a:solidFill>
                  <a:cs typeface="Times New Roman" panose="02020603050405020304" pitchFamily="18" charset="0"/>
                  <a:sym typeface="Symbol" panose="05050102010706020507" pitchFamily="18" charset="2"/>
                </a:rPr>
                <a:t>NN</a:t>
              </a:r>
              <a:r>
                <a:rPr lang="en-US" sz="2000" b="1" dirty="0" smtClean="0">
                  <a:solidFill>
                    <a:srgbClr val="333399"/>
                  </a:solidFill>
                  <a:cs typeface="Times New Roman" panose="02020603050405020304" pitchFamily="18" charset="0"/>
                  <a:sym typeface="Symbol" panose="05050102010706020507" pitchFamily="18" charset="2"/>
                </a:rPr>
                <a:t> </a:t>
              </a:r>
              <a:r>
                <a:rPr lang="en-US" sz="2000" b="1" dirty="0">
                  <a:solidFill>
                    <a:srgbClr val="333399"/>
                  </a:solidFill>
                  <a:cs typeface="Times New Roman" panose="02020603050405020304" pitchFamily="18" charset="0"/>
                  <a:sym typeface="Symbol" panose="05050102010706020507" pitchFamily="18" charset="2"/>
                </a:rPr>
                <a:t>= 2.3 – 3.6 GeV/u </a:t>
              </a:r>
              <a:endParaRPr lang="en-US" sz="2000" b="1" dirty="0">
                <a:solidFill>
                  <a:srgbClr val="333399"/>
                </a:solidFill>
              </a:endParaRPr>
            </a:p>
          </p:txBody>
        </p:sp>
      </p:grpSp>
      <p:grpSp>
        <p:nvGrpSpPr>
          <p:cNvPr id="8" name="Группа 7"/>
          <p:cNvGrpSpPr/>
          <p:nvPr/>
        </p:nvGrpSpPr>
        <p:grpSpPr>
          <a:xfrm>
            <a:off x="179510" y="3507282"/>
            <a:ext cx="8384968" cy="3066876"/>
            <a:chOff x="179510" y="3507282"/>
            <a:chExt cx="8384968" cy="3066876"/>
          </a:xfrm>
        </p:grpSpPr>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0" y="3507282"/>
              <a:ext cx="4392488" cy="3066876"/>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Box 2"/>
            <p:cNvSpPr txBox="1">
              <a:spLocks noChangeArrowheads="1"/>
            </p:cNvSpPr>
            <p:nvPr/>
          </p:nvSpPr>
          <p:spPr bwMode="auto">
            <a:xfrm>
              <a:off x="4572000" y="3851642"/>
              <a:ext cx="3992478" cy="707886"/>
            </a:xfrm>
            <a:prstGeom prst="rect">
              <a:avLst/>
            </a:prstGeom>
            <a:noFill/>
            <a:ln w="9525">
              <a:solidFill>
                <a:srgbClr val="FF0000"/>
              </a:solidFill>
              <a:miter lim="800000"/>
              <a:headEnd/>
              <a:tailEnd/>
            </a:ln>
          </p:spPr>
          <p:txBody>
            <a:bodyPr wrap="square">
              <a:spAutoFit/>
            </a:bodyPr>
            <a:lstStyle/>
            <a:p>
              <a:pPr algn="ctr"/>
              <a:r>
                <a:rPr lang="en-US" sz="2000" b="1" dirty="0" err="1" smtClean="0">
                  <a:solidFill>
                    <a:srgbClr val="FF0000"/>
                  </a:solidFill>
                  <a:latin typeface="+mn-lt"/>
                </a:rPr>
                <a:t>M</a:t>
              </a:r>
              <a:r>
                <a:rPr lang="en-US" sz="2000" b="1" dirty="0" err="1" smtClean="0">
                  <a:solidFill>
                    <a:srgbClr val="000090"/>
                  </a:solidFill>
                  <a:latin typeface="+mn-lt"/>
                </a:rPr>
                <a:t>ulti</a:t>
              </a:r>
              <a:r>
                <a:rPr lang="en-US" sz="2000" b="1" dirty="0" err="1" smtClean="0">
                  <a:solidFill>
                    <a:srgbClr val="FF0000"/>
                  </a:solidFill>
                  <a:latin typeface="+mn-lt"/>
                </a:rPr>
                <a:t>P</a:t>
              </a:r>
              <a:r>
                <a:rPr lang="en-US" sz="2000" b="1" dirty="0" err="1" smtClean="0">
                  <a:solidFill>
                    <a:srgbClr val="000090"/>
                  </a:solidFill>
                  <a:latin typeface="+mn-lt"/>
                </a:rPr>
                <a:t>urpose</a:t>
              </a:r>
              <a:r>
                <a:rPr lang="en-US" sz="2000" b="1" dirty="0" smtClean="0">
                  <a:solidFill>
                    <a:srgbClr val="000090"/>
                  </a:solidFill>
                  <a:latin typeface="+mn-lt"/>
                </a:rPr>
                <a:t> </a:t>
              </a:r>
              <a:r>
                <a:rPr lang="en-US" sz="2000" b="1" dirty="0" smtClean="0">
                  <a:solidFill>
                    <a:srgbClr val="FF0000"/>
                  </a:solidFill>
                  <a:latin typeface="+mn-lt"/>
                </a:rPr>
                <a:t>D</a:t>
              </a:r>
              <a:r>
                <a:rPr lang="en-US" sz="2000" b="1" dirty="0" smtClean="0">
                  <a:solidFill>
                    <a:srgbClr val="000090"/>
                  </a:solidFill>
                  <a:latin typeface="+mn-lt"/>
                </a:rPr>
                <a:t>etector </a:t>
              </a:r>
            </a:p>
            <a:p>
              <a:pPr algn="ctr"/>
              <a:r>
                <a:rPr lang="en-US" sz="2000" b="1" dirty="0" smtClean="0">
                  <a:solidFill>
                    <a:srgbClr val="000090"/>
                  </a:solidFill>
                  <a:latin typeface="+mn-lt"/>
                </a:rPr>
                <a:t>(</a:t>
              </a:r>
              <a:r>
                <a:rPr lang="en-US" sz="2000" b="1" dirty="0" smtClean="0">
                  <a:solidFill>
                    <a:srgbClr val="FF0000"/>
                  </a:solidFill>
                  <a:latin typeface="+mn-lt"/>
                </a:rPr>
                <a:t>MPD</a:t>
              </a:r>
              <a:r>
                <a:rPr lang="en-US" sz="2000" b="1" dirty="0" smtClean="0">
                  <a:solidFill>
                    <a:srgbClr val="000090"/>
                  </a:solidFill>
                  <a:latin typeface="+mn-lt"/>
                </a:rPr>
                <a:t>) </a:t>
              </a:r>
              <a:endParaRPr lang="en-US" sz="2000" b="1" dirty="0">
                <a:solidFill>
                  <a:srgbClr val="000090"/>
                </a:solidFill>
                <a:latin typeface="+mn-lt"/>
              </a:endParaRPr>
            </a:p>
          </p:txBody>
        </p:sp>
        <p:sp>
          <p:nvSpPr>
            <p:cNvPr id="44" name="TextBox 8"/>
            <p:cNvSpPr txBox="1">
              <a:spLocks noChangeArrowheads="1"/>
            </p:cNvSpPr>
            <p:nvPr/>
          </p:nvSpPr>
          <p:spPr bwMode="auto">
            <a:xfrm>
              <a:off x="4571999" y="4556233"/>
              <a:ext cx="3992479" cy="1015663"/>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000090"/>
                  </a:solidFill>
                </a:rPr>
                <a:t>  The collider experiment </a:t>
              </a:r>
            </a:p>
            <a:p>
              <a:pPr eaLnBrk="1" hangingPunct="1"/>
              <a:r>
                <a:rPr lang="en-US" sz="2000" b="1" dirty="0" smtClean="0">
                  <a:solidFill>
                    <a:srgbClr val="000090"/>
                  </a:solidFill>
                </a:rPr>
                <a:t>  at </a:t>
              </a:r>
              <a:r>
                <a:rPr lang="en-US" sz="2000" b="1" dirty="0" smtClean="0">
                  <a:solidFill>
                    <a:srgbClr val="FF0000"/>
                  </a:solidFill>
                </a:rPr>
                <a:t>NICA Stage II</a:t>
              </a:r>
            </a:p>
            <a:p>
              <a:pPr eaLnBrk="1" hangingPunct="1"/>
              <a:r>
                <a:rPr lang="en-US" sz="2000" b="1" dirty="0">
                  <a:solidFill>
                    <a:srgbClr val="000090"/>
                  </a:solidFill>
                </a:rPr>
                <a:t> </a:t>
              </a:r>
              <a:r>
                <a:rPr lang="en-US" sz="2000" b="1" dirty="0" smtClean="0">
                  <a:solidFill>
                    <a:srgbClr val="000090"/>
                  </a:solidFill>
                </a:rPr>
                <a:t>  2020 - start up mode</a:t>
              </a:r>
              <a:endParaRPr lang="en-US" sz="2000" b="1" dirty="0">
                <a:solidFill>
                  <a:srgbClr val="000090"/>
                </a:solidFill>
              </a:endParaRPr>
            </a:p>
          </p:txBody>
        </p:sp>
      </p:grpSp>
    </p:spTree>
    <p:extLst>
      <p:ext uri="{BB962C8B-B14F-4D97-AF65-F5344CB8AC3E}">
        <p14:creationId xmlns:p14="http://schemas.microsoft.com/office/powerpoint/2010/main" val="3556463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a:xfrm>
            <a:off x="7596336" y="6292109"/>
            <a:ext cx="2057400" cy="365125"/>
          </a:xfrm>
        </p:spPr>
        <p:txBody>
          <a:bodyPr/>
          <a:lstStyle/>
          <a:p>
            <a:pPr algn="r">
              <a:defRPr/>
            </a:pPr>
            <a:fld id="{378CF215-0D1A-AE42-BEDD-C78DE5C279FB}" type="slidenum">
              <a:rPr lang="en-US" smtClean="0"/>
              <a:pPr algn="r">
                <a:defRPr/>
              </a:pPr>
              <a:t>11</a:t>
            </a:fld>
            <a:endParaRPr lang="en-US" dirty="0"/>
          </a:p>
        </p:txBody>
      </p:sp>
      <p:grpSp>
        <p:nvGrpSpPr>
          <p:cNvPr id="4" name="Группа 3"/>
          <p:cNvGrpSpPr/>
          <p:nvPr/>
        </p:nvGrpSpPr>
        <p:grpSpPr>
          <a:xfrm>
            <a:off x="0" y="0"/>
            <a:ext cx="9144000" cy="2906553"/>
            <a:chOff x="0" y="0"/>
            <a:chExt cx="9144000" cy="2906553"/>
          </a:xfrm>
        </p:grpSpPr>
        <p:grpSp>
          <p:nvGrpSpPr>
            <p:cNvPr id="3" name="Группа 2"/>
            <p:cNvGrpSpPr/>
            <p:nvPr/>
          </p:nvGrpSpPr>
          <p:grpSpPr>
            <a:xfrm>
              <a:off x="0" y="0"/>
              <a:ext cx="9144000" cy="915988"/>
              <a:chOff x="0" y="0"/>
              <a:chExt cx="9144000" cy="915988"/>
            </a:xfrm>
          </p:grpSpPr>
          <p:pic>
            <p:nvPicPr>
              <p:cNvPr id="33"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2"/>
              <p:cNvSpPr txBox="1">
                <a:spLocks noChangeArrowheads="1"/>
              </p:cNvSpPr>
              <p:nvPr/>
            </p:nvSpPr>
            <p:spPr bwMode="auto">
              <a:xfrm>
                <a:off x="179512" y="305790"/>
                <a:ext cx="8920832" cy="461665"/>
              </a:xfrm>
              <a:prstGeom prst="rect">
                <a:avLst/>
              </a:prstGeom>
              <a:noFill/>
              <a:ln w="9525">
                <a:noFill/>
                <a:miter lim="800000"/>
                <a:headEnd/>
                <a:tailEnd/>
              </a:ln>
            </p:spPr>
            <p:txBody>
              <a:bodyPr wrap="square">
                <a:spAutoFit/>
              </a:bodyPr>
              <a:lstStyle/>
              <a:p>
                <a:pPr algn="ctr"/>
                <a:r>
                  <a:rPr lang="en-US" sz="2400" b="1" dirty="0" smtClean="0">
                    <a:solidFill>
                      <a:srgbClr val="FF0000"/>
                    </a:solidFill>
                  </a:rPr>
                  <a:t>BM</a:t>
                </a:r>
                <a:r>
                  <a:rPr lang="en-US" sz="2400" b="1" dirty="0" smtClean="0">
                    <a:solidFill>
                      <a:srgbClr val="FF0000"/>
                    </a:solidFill>
                    <a:latin typeface="Times New Roman" panose="02020603050405020304" pitchFamily="18" charset="0"/>
                    <a:cs typeface="Times New Roman" panose="02020603050405020304" pitchFamily="18" charset="0"/>
                  </a:rPr>
                  <a:t>@</a:t>
                </a:r>
                <a:r>
                  <a:rPr lang="en-US" sz="2400" b="1" dirty="0" smtClean="0">
                    <a:solidFill>
                      <a:srgbClr val="FF0000"/>
                    </a:solidFill>
                  </a:rPr>
                  <a:t>N and </a:t>
                </a:r>
                <a:r>
                  <a:rPr lang="en-US" sz="2400" b="1" dirty="0" smtClean="0">
                    <a:solidFill>
                      <a:srgbClr val="FF0000"/>
                    </a:solidFill>
                    <a:latin typeface="+mn-lt"/>
                  </a:rPr>
                  <a:t>MPD</a:t>
                </a:r>
                <a:endParaRPr lang="en-US" sz="2400" b="1" dirty="0">
                  <a:solidFill>
                    <a:srgbClr val="000090"/>
                  </a:solidFill>
                  <a:latin typeface="+mn-lt"/>
                </a:endParaRPr>
              </a:p>
            </p:txBody>
          </p:sp>
          <p:sp>
            <p:nvSpPr>
              <p:cNvPr id="28" name="Прямоугольник 4"/>
              <p:cNvSpPr>
                <a:spLocks noChangeArrowheads="1"/>
              </p:cNvSpPr>
              <p:nvPr/>
            </p:nvSpPr>
            <p:spPr bwMode="auto">
              <a:xfrm>
                <a:off x="179512" y="32672"/>
                <a:ext cx="8748713" cy="397032"/>
              </a:xfrm>
              <a:prstGeom prst="rect">
                <a:avLst/>
              </a:prstGeom>
              <a:noFill/>
              <a:ln w="9525">
                <a:noFill/>
                <a:miter lim="800000"/>
                <a:headEnd/>
                <a:tailEnd/>
              </a:ln>
            </p:spPr>
            <p:txBody>
              <a:bodyPr>
                <a:spAutoFit/>
              </a:bodyPr>
              <a:lstStyle/>
              <a:p>
                <a:pPr marL="342900" indent="-342900" algn="ctr">
                  <a:lnSpc>
                    <a:spcPct val="110000"/>
                  </a:lnSpc>
                  <a:defRPr/>
                </a:pPr>
                <a:r>
                  <a:rPr kumimoji="1" lang="en-US" altLang="ru-RU" sz="1800" b="1" dirty="0" smtClean="0">
                    <a:solidFill>
                      <a:srgbClr val="0000CC"/>
                    </a:solidFill>
                    <a:cs typeface="Arial" pitchFamily="34" charset="0"/>
                  </a:rPr>
                  <a:t>2</a:t>
                </a:r>
                <a:r>
                  <a:rPr lang="en-US" altLang="ru-RU" sz="1800" b="1" dirty="0" smtClean="0">
                    <a:solidFill>
                      <a:srgbClr val="0000CC"/>
                    </a:solidFill>
                  </a:rPr>
                  <a:t>. </a:t>
                </a:r>
                <a:r>
                  <a:rPr lang="en-US" altLang="ru-RU" sz="1800" b="1" dirty="0">
                    <a:solidFill>
                      <a:srgbClr val="0000CC"/>
                    </a:solidFill>
                  </a:rPr>
                  <a:t>NICA construction</a:t>
                </a:r>
              </a:p>
            </p:txBody>
          </p:sp>
        </p:grpSp>
        <p:sp>
          <p:nvSpPr>
            <p:cNvPr id="38" name="TextBox 2"/>
            <p:cNvSpPr txBox="1">
              <a:spLocks noChangeArrowheads="1"/>
            </p:cNvSpPr>
            <p:nvPr/>
          </p:nvSpPr>
          <p:spPr bwMode="auto">
            <a:xfrm>
              <a:off x="4343411" y="961866"/>
              <a:ext cx="4114869" cy="707886"/>
            </a:xfrm>
            <a:prstGeom prst="rect">
              <a:avLst/>
            </a:prstGeom>
            <a:noFill/>
            <a:ln w="9525">
              <a:solidFill>
                <a:srgbClr val="FF0000"/>
              </a:solidFill>
              <a:miter lim="800000"/>
              <a:headEnd/>
              <a:tailEnd/>
            </a:ln>
          </p:spPr>
          <p:txBody>
            <a:bodyPr wrap="square">
              <a:spAutoFit/>
            </a:bodyPr>
            <a:lstStyle/>
            <a:p>
              <a:pPr algn="ctr"/>
              <a:r>
                <a:rPr lang="en-US" sz="2000" b="1" dirty="0" smtClean="0">
                  <a:solidFill>
                    <a:srgbClr val="FF0000"/>
                  </a:solidFill>
                  <a:latin typeface="+mn-lt"/>
                </a:rPr>
                <a:t>B</a:t>
              </a:r>
              <a:r>
                <a:rPr lang="en-US" sz="2000" b="1" dirty="0" smtClean="0">
                  <a:solidFill>
                    <a:srgbClr val="000090"/>
                  </a:solidFill>
                  <a:latin typeface="+mn-lt"/>
                </a:rPr>
                <a:t>aryonic </a:t>
              </a:r>
              <a:r>
                <a:rPr lang="en-US" sz="2000" b="1" dirty="0" smtClean="0">
                  <a:solidFill>
                    <a:srgbClr val="FF0000"/>
                  </a:solidFill>
                  <a:latin typeface="+mn-lt"/>
                </a:rPr>
                <a:t>M</a:t>
              </a:r>
              <a:r>
                <a:rPr lang="en-US" sz="2000" b="1" dirty="0" smtClean="0">
                  <a:solidFill>
                    <a:srgbClr val="000090"/>
                  </a:solidFill>
                  <a:latin typeface="+mn-lt"/>
                </a:rPr>
                <a:t>atter </a:t>
              </a:r>
              <a:r>
                <a:rPr lang="en-US" sz="2000" b="1" dirty="0" smtClean="0">
                  <a:solidFill>
                    <a:srgbClr val="000090"/>
                  </a:solidFill>
                  <a:latin typeface="Times New Roman" panose="02020603050405020304" pitchFamily="18" charset="0"/>
                  <a:cs typeface="Times New Roman" panose="02020603050405020304" pitchFamily="18" charset="0"/>
                </a:rPr>
                <a:t>@</a:t>
              </a:r>
              <a:r>
                <a:rPr lang="en-US" sz="2000" b="1" dirty="0" smtClean="0">
                  <a:solidFill>
                    <a:srgbClr val="000090"/>
                  </a:solidFill>
                  <a:latin typeface="+mn-lt"/>
                </a:rPr>
                <a:t> </a:t>
              </a:r>
              <a:r>
                <a:rPr lang="en-US" sz="2000" b="1" dirty="0" smtClean="0">
                  <a:solidFill>
                    <a:srgbClr val="FF0000"/>
                  </a:solidFill>
                  <a:latin typeface="+mn-lt"/>
                </a:rPr>
                <a:t>N</a:t>
              </a:r>
              <a:r>
                <a:rPr lang="en-US" sz="2000" b="1" dirty="0" smtClean="0">
                  <a:solidFill>
                    <a:srgbClr val="000090"/>
                  </a:solidFill>
                  <a:latin typeface="+mn-lt"/>
                </a:rPr>
                <a:t>uclotron </a:t>
              </a:r>
            </a:p>
            <a:p>
              <a:pPr algn="ctr"/>
              <a:r>
                <a:rPr lang="en-US" sz="2000" b="1" dirty="0" smtClean="0">
                  <a:solidFill>
                    <a:srgbClr val="000090"/>
                  </a:solidFill>
                  <a:latin typeface="+mn-lt"/>
                </a:rPr>
                <a:t>(</a:t>
              </a:r>
              <a:r>
                <a:rPr lang="en-US" sz="2000" b="1" dirty="0" smtClean="0">
                  <a:solidFill>
                    <a:srgbClr val="FF0000"/>
                  </a:solidFill>
                  <a:latin typeface="+mn-lt"/>
                </a:rPr>
                <a:t>BM</a:t>
              </a:r>
              <a:r>
                <a:rPr lang="en-US" sz="2000" b="1" dirty="0" smtClean="0">
                  <a:solidFill>
                    <a:srgbClr val="FF0000"/>
                  </a:solidFill>
                  <a:latin typeface="Times New Roman" panose="02020603050405020304" pitchFamily="18" charset="0"/>
                  <a:cs typeface="Times New Roman" panose="02020603050405020304" pitchFamily="18" charset="0"/>
                </a:rPr>
                <a:t>@</a:t>
              </a:r>
              <a:r>
                <a:rPr lang="en-US" sz="2000" b="1" dirty="0" smtClean="0">
                  <a:solidFill>
                    <a:srgbClr val="FF0000"/>
                  </a:solidFill>
                  <a:latin typeface="+mn-lt"/>
                </a:rPr>
                <a:t>N</a:t>
              </a:r>
              <a:r>
                <a:rPr lang="en-US" sz="2000" b="1" dirty="0" smtClean="0">
                  <a:solidFill>
                    <a:srgbClr val="000090"/>
                  </a:solidFill>
                  <a:latin typeface="+mn-lt"/>
                </a:rPr>
                <a:t>)</a:t>
              </a:r>
              <a:endParaRPr lang="en-US" sz="2000" b="1" dirty="0">
                <a:solidFill>
                  <a:srgbClr val="000090"/>
                </a:solidFill>
                <a:latin typeface="+mn-lt"/>
              </a:endParaRPr>
            </a:p>
          </p:txBody>
        </p:sp>
        <p:pic>
          <p:nvPicPr>
            <p:cNvPr id="23" name="Picture 9" descr="PHOTO_20160628_1612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60" y="939800"/>
              <a:ext cx="3249572" cy="1950214"/>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 Box 13"/>
            <p:cNvSpPr txBox="1">
              <a:spLocks noChangeArrowheads="1"/>
            </p:cNvSpPr>
            <p:nvPr/>
          </p:nvSpPr>
          <p:spPr bwMode="auto">
            <a:xfrm>
              <a:off x="4343411" y="1675447"/>
              <a:ext cx="4114870" cy="1231106"/>
            </a:xfrm>
            <a:prstGeom prst="rect">
              <a:avLst/>
            </a:prstGeom>
            <a:noFill/>
            <a:ln>
              <a:solidFill>
                <a:srgbClr val="FF0000"/>
              </a:solidFill>
            </a:ln>
            <a:effectLst/>
          </p:spPr>
          <p:txBody>
            <a:bodyPr wrap="square">
              <a:spAutoFit/>
            </a:bodyPr>
            <a:lstStyle/>
            <a:p>
              <a:pPr lvl="0"/>
              <a:r>
                <a:rPr lang="en-US" sz="2000" b="1" dirty="0" smtClean="0">
                  <a:solidFill>
                    <a:srgbClr val="FF0000"/>
                  </a:solidFill>
                </a:rPr>
                <a:t>June 2016</a:t>
              </a:r>
              <a:r>
                <a:rPr lang="en-US" sz="2000" b="1" dirty="0" smtClean="0">
                  <a:solidFill>
                    <a:srgbClr val="000090"/>
                  </a:solidFill>
                </a:rPr>
                <a:t>:  </a:t>
              </a:r>
            </a:p>
            <a:p>
              <a:pPr lvl="0"/>
              <a:r>
                <a:rPr lang="en-US" sz="1800" b="1" dirty="0">
                  <a:solidFill>
                    <a:srgbClr val="000090"/>
                  </a:solidFill>
                </a:rPr>
                <a:t>T</a:t>
              </a:r>
              <a:r>
                <a:rPr lang="en-US" sz="1800" b="1" dirty="0" smtClean="0">
                  <a:solidFill>
                    <a:srgbClr val="000090"/>
                  </a:solidFill>
                </a:rPr>
                <a:t>ests </a:t>
              </a:r>
              <a:r>
                <a:rPr lang="en-US" sz="1800" b="1" dirty="0">
                  <a:solidFill>
                    <a:srgbClr val="000090"/>
                  </a:solidFill>
                </a:rPr>
                <a:t>&amp;</a:t>
              </a:r>
              <a:r>
                <a:rPr lang="en-US" sz="1800" b="1" dirty="0" smtClean="0">
                  <a:solidFill>
                    <a:srgbClr val="000090"/>
                  </a:solidFill>
                </a:rPr>
                <a:t> commissioning at the Nuclotron beam subdetector located inside analyzing magnet </a:t>
              </a:r>
            </a:p>
          </p:txBody>
        </p:sp>
      </p:grpSp>
      <p:grpSp>
        <p:nvGrpSpPr>
          <p:cNvPr id="83" name="Группа 82"/>
          <p:cNvGrpSpPr/>
          <p:nvPr/>
        </p:nvGrpSpPr>
        <p:grpSpPr>
          <a:xfrm>
            <a:off x="0" y="2996202"/>
            <a:ext cx="9144000" cy="3861798"/>
            <a:chOff x="0" y="2996202"/>
            <a:chExt cx="9144000" cy="3861798"/>
          </a:xfrm>
        </p:grpSpPr>
        <p:sp>
          <p:nvSpPr>
            <p:cNvPr id="7" name="Прямоугольник 6"/>
            <p:cNvSpPr/>
            <p:nvPr/>
          </p:nvSpPr>
          <p:spPr bwMode="auto">
            <a:xfrm>
              <a:off x="0" y="3004581"/>
              <a:ext cx="9144000" cy="3853419"/>
            </a:xfrm>
            <a:prstGeom prst="rect">
              <a:avLst/>
            </a:prstGeom>
            <a:solidFill>
              <a:srgbClr val="C5EA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ru-RU" sz="1800" b="0" i="0" u="none" strike="noStrike" cap="none" normalizeH="0" baseline="0" smtClean="0">
                <a:ln>
                  <a:noFill/>
                </a:ln>
                <a:effectLst/>
                <a:latin typeface="Arial" charset="0"/>
                <a:ea typeface="SimSun" charset="-122"/>
              </a:endParaRPr>
            </a:p>
          </p:txBody>
        </p:sp>
        <p:sp>
          <p:nvSpPr>
            <p:cNvPr id="60" name="TextBox 10"/>
            <p:cNvSpPr txBox="1">
              <a:spLocks noChangeArrowheads="1"/>
            </p:cNvSpPr>
            <p:nvPr/>
          </p:nvSpPr>
          <p:spPr bwMode="auto">
            <a:xfrm>
              <a:off x="67928" y="3095580"/>
              <a:ext cx="8968568" cy="707886"/>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n-US" sz="2000" b="1" dirty="0" smtClean="0">
                <a:solidFill>
                  <a:srgbClr val="000090"/>
                </a:solidFill>
                <a:cs typeface="Arial" charset="0"/>
              </a:endParaRPr>
            </a:p>
            <a:p>
              <a:pPr algn="ctr" eaLnBrk="1" hangingPunct="1">
                <a:defRPr/>
              </a:pPr>
              <a:r>
                <a:rPr lang="en-US" sz="2000" b="1" dirty="0" smtClean="0">
                  <a:solidFill>
                    <a:srgbClr val="000090"/>
                  </a:solidFill>
                  <a:cs typeface="Arial" charset="0"/>
                </a:rPr>
                <a:t>MPD superconducting Solenoid:</a:t>
              </a:r>
            </a:p>
          </p:txBody>
        </p:sp>
        <p:sp>
          <p:nvSpPr>
            <p:cNvPr id="61" name="TextBox 11"/>
            <p:cNvSpPr txBox="1">
              <a:spLocks noChangeArrowheads="1"/>
            </p:cNvSpPr>
            <p:nvPr/>
          </p:nvSpPr>
          <p:spPr bwMode="auto">
            <a:xfrm>
              <a:off x="4175828" y="3709799"/>
              <a:ext cx="4328529" cy="14465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a:solidFill>
                    <a:srgbClr val="000090"/>
                  </a:solidFill>
                  <a:cs typeface="Arial" charset="0"/>
                </a:rPr>
                <a:t>ASG </a:t>
              </a:r>
              <a:r>
                <a:rPr lang="en-US" sz="1600" b="1" dirty="0" smtClean="0">
                  <a:solidFill>
                    <a:srgbClr val="000090"/>
                  </a:solidFill>
                  <a:cs typeface="Arial" charset="0"/>
                </a:rPr>
                <a:t>superconducting (</a:t>
              </a:r>
              <a:r>
                <a:rPr lang="en-US" sz="1600" b="1" dirty="0">
                  <a:solidFill>
                    <a:srgbClr val="000090"/>
                  </a:solidFill>
                  <a:cs typeface="Arial" charset="0"/>
                </a:rPr>
                <a:t>Genova, Italy):</a:t>
              </a:r>
            </a:p>
            <a:p>
              <a:pPr marL="0" indent="0" eaLnBrk="1" hangingPunct="1">
                <a:lnSpc>
                  <a:spcPct val="150000"/>
                </a:lnSpc>
                <a:buFont typeface="Arial" charset="0"/>
                <a:buChar char="•"/>
              </a:pPr>
              <a:r>
                <a:rPr lang="en-US" sz="1600" b="1" i="1" dirty="0" smtClean="0">
                  <a:solidFill>
                    <a:srgbClr val="000090"/>
                  </a:solidFill>
                  <a:cs typeface="Arial" charset="0"/>
                </a:rPr>
                <a:t> Cold </a:t>
              </a:r>
              <a:r>
                <a:rPr lang="en-US" sz="1600" b="1" i="1" dirty="0">
                  <a:solidFill>
                    <a:srgbClr val="000090"/>
                  </a:solidFill>
                  <a:cs typeface="Arial" charset="0"/>
                </a:rPr>
                <a:t>Mass + </a:t>
              </a:r>
              <a:r>
                <a:rPr lang="en-US" sz="1600" b="1" i="1" dirty="0" smtClean="0">
                  <a:solidFill>
                    <a:srgbClr val="000090"/>
                  </a:solidFill>
                  <a:cs typeface="Arial" charset="0"/>
                </a:rPr>
                <a:t>Cryostat, Vacuum </a:t>
              </a:r>
              <a:r>
                <a:rPr lang="en-US" sz="1600" b="1" i="1" dirty="0">
                  <a:solidFill>
                    <a:srgbClr val="000090"/>
                  </a:solidFill>
                  <a:cs typeface="Arial" charset="0"/>
                </a:rPr>
                <a:t>System</a:t>
              </a:r>
            </a:p>
            <a:p>
              <a:pPr marL="0" indent="0" eaLnBrk="1" hangingPunct="1">
                <a:buFont typeface="Arial" charset="0"/>
                <a:buChar char="•"/>
              </a:pPr>
              <a:r>
                <a:rPr lang="en-US" sz="1600" b="1" i="1" dirty="0" smtClean="0">
                  <a:solidFill>
                    <a:srgbClr val="000090"/>
                  </a:solidFill>
                  <a:cs typeface="Arial" charset="0"/>
                </a:rPr>
                <a:t> Trim </a:t>
              </a:r>
              <a:r>
                <a:rPr lang="en-US" sz="1600" b="1" i="1" dirty="0">
                  <a:solidFill>
                    <a:srgbClr val="000090"/>
                  </a:solidFill>
                  <a:cs typeface="Arial" charset="0"/>
                </a:rPr>
                <a:t>Coils</a:t>
              </a:r>
            </a:p>
            <a:p>
              <a:pPr marL="0" indent="0" eaLnBrk="1" hangingPunct="1">
                <a:buFont typeface="Arial" charset="0"/>
                <a:buChar char="•"/>
              </a:pPr>
              <a:r>
                <a:rPr lang="en-US" sz="1600" b="1" i="1" dirty="0" smtClean="0">
                  <a:solidFill>
                    <a:srgbClr val="000090"/>
                  </a:solidFill>
                  <a:cs typeface="Arial" charset="0"/>
                </a:rPr>
                <a:t> Control System &amp; Power Supplies</a:t>
              </a:r>
              <a:endParaRPr lang="en-US" sz="1600" b="1" i="1" dirty="0">
                <a:solidFill>
                  <a:srgbClr val="000090"/>
                </a:solidFill>
                <a:cs typeface="Arial" charset="0"/>
              </a:endParaRPr>
            </a:p>
            <a:p>
              <a:pPr marL="0" indent="0" eaLnBrk="1" hangingPunct="1">
                <a:buFont typeface="Arial" charset="0"/>
                <a:buChar char="•"/>
              </a:pPr>
              <a:r>
                <a:rPr lang="en-US" sz="1600" b="1" i="1" dirty="0" smtClean="0">
                  <a:solidFill>
                    <a:srgbClr val="FF0006"/>
                  </a:solidFill>
                  <a:cs typeface="Arial" charset="0"/>
                </a:rPr>
                <a:t> General </a:t>
              </a:r>
              <a:r>
                <a:rPr lang="en-US" sz="1600" b="1" i="1" dirty="0">
                  <a:solidFill>
                    <a:srgbClr val="FF0006"/>
                  </a:solidFill>
                  <a:cs typeface="Arial" charset="0"/>
                </a:rPr>
                <a:t>responsibility</a:t>
              </a:r>
            </a:p>
          </p:txBody>
        </p:sp>
        <p:sp>
          <p:nvSpPr>
            <p:cNvPr id="62" name="TextBox 27"/>
            <p:cNvSpPr txBox="1">
              <a:spLocks noChangeArrowheads="1"/>
            </p:cNvSpPr>
            <p:nvPr/>
          </p:nvSpPr>
          <p:spPr bwMode="auto">
            <a:xfrm>
              <a:off x="230552" y="3739663"/>
              <a:ext cx="419743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000090"/>
                  </a:solidFill>
                  <a:cs typeface="Arial" charset="0"/>
                </a:rPr>
                <a:t>B</a:t>
              </a:r>
              <a:r>
                <a:rPr lang="en-US" sz="1800" b="1" baseline="-25000" dirty="0">
                  <a:solidFill>
                    <a:srgbClr val="000090"/>
                  </a:solidFill>
                  <a:cs typeface="Arial" charset="0"/>
                </a:rPr>
                <a:t>0</a:t>
              </a:r>
              <a:r>
                <a:rPr lang="en-US" sz="1800" b="1" dirty="0">
                  <a:solidFill>
                    <a:srgbClr val="000090"/>
                  </a:solidFill>
                  <a:cs typeface="Arial" charset="0"/>
                </a:rPr>
                <a:t> = 0.66 </a:t>
              </a:r>
              <a:r>
                <a:rPr lang="en-US" sz="1800" b="1" dirty="0" smtClean="0">
                  <a:solidFill>
                    <a:srgbClr val="000090"/>
                  </a:solidFill>
                  <a:cs typeface="Arial" charset="0"/>
                </a:rPr>
                <a:t>T ,  </a:t>
              </a:r>
              <a:r>
                <a:rPr lang="en-US" sz="1800" b="1" dirty="0" smtClean="0">
                  <a:solidFill>
                    <a:srgbClr val="000090"/>
                  </a:solidFill>
                  <a:cs typeface="Arial" charset="0"/>
                  <a:sym typeface="Symbol" panose="05050102010706020507" pitchFamily="18" charset="2"/>
                </a:rPr>
                <a:t>B/B ≤ 1e-4 in TPC area</a:t>
              </a:r>
              <a:endParaRPr lang="en-US" sz="1800" b="1" dirty="0">
                <a:solidFill>
                  <a:srgbClr val="000090"/>
                </a:solidFill>
                <a:cs typeface="Arial" charset="0"/>
              </a:endParaRPr>
            </a:p>
            <a:p>
              <a:pPr eaLnBrk="1" hangingPunct="1"/>
              <a:r>
                <a:rPr lang="en-US" sz="1800" b="1" dirty="0" smtClean="0">
                  <a:solidFill>
                    <a:srgbClr val="000090"/>
                  </a:solidFill>
                </a:rPr>
                <a:t>Weight </a:t>
              </a:r>
              <a:r>
                <a:rPr lang="en-US" sz="1800" b="1" dirty="0">
                  <a:solidFill>
                    <a:srgbClr val="000090"/>
                  </a:solidFill>
                </a:rPr>
                <a:t>~</a:t>
              </a:r>
              <a:r>
                <a:rPr lang="ru-RU" sz="1800" b="1" dirty="0">
                  <a:solidFill>
                    <a:srgbClr val="000090"/>
                  </a:solidFill>
                </a:rPr>
                <a:t> </a:t>
              </a:r>
              <a:r>
                <a:rPr lang="en-US" sz="1800" b="1" dirty="0">
                  <a:solidFill>
                    <a:srgbClr val="000090"/>
                  </a:solidFill>
                </a:rPr>
                <a:t>9</a:t>
              </a:r>
              <a:r>
                <a:rPr lang="ru-RU" sz="1800" b="1" dirty="0">
                  <a:solidFill>
                    <a:srgbClr val="000090"/>
                  </a:solidFill>
                </a:rPr>
                <a:t>00 </a:t>
              </a:r>
              <a:r>
                <a:rPr lang="en-US" sz="1800" b="1" dirty="0">
                  <a:solidFill>
                    <a:srgbClr val="000090"/>
                  </a:solidFill>
                </a:rPr>
                <a:t>t</a:t>
              </a:r>
            </a:p>
          </p:txBody>
        </p:sp>
        <p:grpSp>
          <p:nvGrpSpPr>
            <p:cNvPr id="63" name="Группа 62"/>
            <p:cNvGrpSpPr/>
            <p:nvPr/>
          </p:nvGrpSpPr>
          <p:grpSpPr>
            <a:xfrm>
              <a:off x="4139952" y="5117604"/>
              <a:ext cx="4364407" cy="1736551"/>
              <a:chOff x="4206035" y="4977722"/>
              <a:chExt cx="4364407" cy="1736551"/>
            </a:xfrm>
          </p:grpSpPr>
          <p:sp>
            <p:nvSpPr>
              <p:cNvPr id="64" name="Прямоугольник 63"/>
              <p:cNvSpPr/>
              <p:nvPr/>
            </p:nvSpPr>
            <p:spPr bwMode="auto">
              <a:xfrm>
                <a:off x="4206035" y="4977722"/>
                <a:ext cx="4364405" cy="1697094"/>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ru-RU" sz="1800" b="0" i="0" u="none" strike="noStrike" cap="none" normalizeH="0" baseline="0" smtClean="0">
                  <a:ln>
                    <a:noFill/>
                  </a:ln>
                  <a:effectLst/>
                  <a:latin typeface="Arial" charset="0"/>
                  <a:ea typeface="SimSun" charset="-122"/>
                </a:endParaRPr>
              </a:p>
            </p:txBody>
          </p:sp>
          <p:grpSp>
            <p:nvGrpSpPr>
              <p:cNvPr id="65" name="Группа 64"/>
              <p:cNvGrpSpPr/>
              <p:nvPr/>
            </p:nvGrpSpPr>
            <p:grpSpPr>
              <a:xfrm>
                <a:off x="4211960" y="4977722"/>
                <a:ext cx="4358482" cy="1736551"/>
                <a:chOff x="4211959" y="5152226"/>
                <a:chExt cx="4358482" cy="1736551"/>
              </a:xfrm>
            </p:grpSpPr>
            <p:pic>
              <p:nvPicPr>
                <p:cNvPr id="66" name="Picture 7" descr="L1000751"/>
                <p:cNvPicPr>
                  <a:picLocks noChangeAspect="1" noChangeArrowheads="1"/>
                </p:cNvPicPr>
                <p:nvPr/>
              </p:nvPicPr>
              <p:blipFill>
                <a:blip r:embed="rId5" cstate="print">
                  <a:extLst>
                    <a:ext uri="{28A0092B-C50C-407E-A947-70E740481C1C}">
                      <a14:useLocalDpi xmlns:a14="http://schemas.microsoft.com/office/drawing/2010/main" val="0"/>
                    </a:ext>
                  </a:extLst>
                </a:blip>
                <a:srcRect l="5763" t="30502" r="4909" b="17781"/>
                <a:stretch>
                  <a:fillRect/>
                </a:stretch>
              </p:blipFill>
              <p:spPr bwMode="auto">
                <a:xfrm>
                  <a:off x="4211959" y="5152226"/>
                  <a:ext cx="4358481" cy="1686354"/>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 name="Rectangle 11"/>
                <p:cNvSpPr/>
                <p:nvPr/>
              </p:nvSpPr>
              <p:spPr>
                <a:xfrm>
                  <a:off x="4211959" y="6550223"/>
                  <a:ext cx="4358482" cy="338554"/>
                </a:xfrm>
                <a:prstGeom prst="rect">
                  <a:avLst/>
                </a:prstGeom>
                <a:solidFill>
                  <a:srgbClr val="C5EAFF"/>
                </a:solidFill>
                <a:ln>
                  <a:solidFill>
                    <a:srgbClr val="FF0000"/>
                  </a:solidFill>
                </a:ln>
              </p:spPr>
              <p:txBody>
                <a:bodyPr wrap="square">
                  <a:spAutoFit/>
                </a:bodyPr>
                <a:lstStyle/>
                <a:p>
                  <a:pPr algn="ctr"/>
                  <a:r>
                    <a:rPr lang="en-US" b="1" dirty="0" err="1" smtClean="0">
                      <a:solidFill>
                        <a:srgbClr val="000090"/>
                      </a:solidFill>
                      <a:cs typeface="Arial" charset="0"/>
                    </a:rPr>
                    <a:t>Vitkovice</a:t>
                  </a:r>
                  <a:r>
                    <a:rPr lang="en-US" b="1" dirty="0" smtClean="0">
                      <a:solidFill>
                        <a:srgbClr val="000090"/>
                      </a:solidFill>
                      <a:cs typeface="Arial" charset="0"/>
                    </a:rPr>
                    <a:t> Heavy Machinery,  </a:t>
                  </a:r>
                  <a:r>
                    <a:rPr lang="en-US" b="1" dirty="0" smtClean="0">
                      <a:solidFill>
                        <a:srgbClr val="FF0000"/>
                      </a:solidFill>
                      <a:cs typeface="Arial" charset="0"/>
                    </a:rPr>
                    <a:t>Sept. 5, 2016 </a:t>
                  </a:r>
                  <a:endParaRPr lang="en-US" b="1" dirty="0">
                    <a:solidFill>
                      <a:srgbClr val="FF0000"/>
                    </a:solidFill>
                  </a:endParaRPr>
                </a:p>
              </p:txBody>
            </p:sp>
          </p:grpSp>
        </p:grpSp>
        <p:grpSp>
          <p:nvGrpSpPr>
            <p:cNvPr id="68" name="Группа 67"/>
            <p:cNvGrpSpPr/>
            <p:nvPr/>
          </p:nvGrpSpPr>
          <p:grpSpPr>
            <a:xfrm>
              <a:off x="230552" y="4482861"/>
              <a:ext cx="3909398" cy="2348611"/>
              <a:chOff x="-31334" y="3737517"/>
              <a:chExt cx="3909398" cy="2348611"/>
            </a:xfrm>
          </p:grpSpPr>
          <p:pic>
            <p:nvPicPr>
              <p:cNvPr id="6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0" y="4149080"/>
                <a:ext cx="2356862" cy="1937048"/>
              </a:xfrm>
              <a:prstGeom prst="rect">
                <a:avLst/>
              </a:prstGeom>
            </p:spPr>
          </p:pic>
          <p:sp>
            <p:nvSpPr>
              <p:cNvPr id="70" name="TextBox 4"/>
              <p:cNvSpPr txBox="1">
                <a:spLocks noChangeArrowheads="1"/>
              </p:cNvSpPr>
              <p:nvPr/>
            </p:nvSpPr>
            <p:spPr bwMode="auto">
              <a:xfrm>
                <a:off x="-31334" y="3737517"/>
                <a:ext cx="2809651" cy="33855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90"/>
                    </a:solidFill>
                  </a:rPr>
                  <a:t>Control </a:t>
                </a:r>
                <a:r>
                  <a:rPr lang="en-US" sz="1600" b="1" dirty="0" smtClean="0">
                    <a:solidFill>
                      <a:srgbClr val="000090"/>
                    </a:solidFill>
                  </a:rPr>
                  <a:t>Dewar &amp; pipe </a:t>
                </a:r>
                <a:r>
                  <a:rPr lang="en-US" sz="1600" b="1" dirty="0">
                    <a:solidFill>
                      <a:srgbClr val="000090"/>
                    </a:solidFill>
                  </a:rPr>
                  <a:t>lines</a:t>
                </a:r>
              </a:p>
            </p:txBody>
          </p:sp>
          <p:sp>
            <p:nvSpPr>
              <p:cNvPr id="71" name="Rectangle 5"/>
              <p:cNvSpPr/>
              <p:nvPr/>
            </p:nvSpPr>
            <p:spPr>
              <a:xfrm rot="19614392">
                <a:off x="490643" y="4807860"/>
                <a:ext cx="1077912" cy="3397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a:solidFill>
                      <a:srgbClr val="0000CC"/>
                    </a:solidFill>
                    <a:latin typeface="Arial" charset="0"/>
                    <a:ea typeface="ＭＳ Ｐゴシック" charset="0"/>
                    <a:cs typeface="ＭＳ Ｐゴシック" charset="0"/>
                  </a:rPr>
                  <a:t>Cryostat</a:t>
                </a:r>
              </a:p>
            </p:txBody>
          </p:sp>
          <p:grpSp>
            <p:nvGrpSpPr>
              <p:cNvPr id="72" name="Группа 71"/>
              <p:cNvGrpSpPr/>
              <p:nvPr/>
            </p:nvGrpSpPr>
            <p:grpSpPr>
              <a:xfrm>
                <a:off x="1288207" y="4369752"/>
                <a:ext cx="1981401" cy="339725"/>
                <a:chOff x="3832176" y="1734502"/>
                <a:chExt cx="1981401" cy="339725"/>
              </a:xfrm>
            </p:grpSpPr>
            <p:sp>
              <p:nvSpPr>
                <p:cNvPr id="78" name="Rectangle 6"/>
                <p:cNvSpPr/>
                <p:nvPr/>
              </p:nvSpPr>
              <p:spPr>
                <a:xfrm>
                  <a:off x="4876952" y="1734502"/>
                  <a:ext cx="936625" cy="3397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3366FF"/>
                      </a:solidFill>
                      <a:latin typeface="Arial" charset="0"/>
                      <a:ea typeface="ＭＳ Ｐゴシック" charset="0"/>
                      <a:cs typeface="ＭＳ Ｐゴシック" charset="0"/>
                    </a:rPr>
                    <a:t>SC coil</a:t>
                  </a:r>
                </a:p>
              </p:txBody>
            </p:sp>
            <p:cxnSp>
              <p:nvCxnSpPr>
                <p:cNvPr id="79" name="Straight Arrow Connector 9"/>
                <p:cNvCxnSpPr/>
                <p:nvPr/>
              </p:nvCxnSpPr>
              <p:spPr>
                <a:xfrm flipH="1">
                  <a:off x="3832176" y="1905891"/>
                  <a:ext cx="1116505" cy="108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73" name="TextBox 7"/>
              <p:cNvSpPr txBox="1">
                <a:spLocks noChangeArrowheads="1"/>
              </p:cNvSpPr>
              <p:nvPr/>
            </p:nvSpPr>
            <p:spPr bwMode="auto">
              <a:xfrm>
                <a:off x="2250231" y="4754370"/>
                <a:ext cx="1096963" cy="338554"/>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0000"/>
                    </a:solidFill>
                  </a:rPr>
                  <a:t>Trim Coil</a:t>
                </a:r>
              </a:p>
            </p:txBody>
          </p:sp>
          <p:cxnSp>
            <p:nvCxnSpPr>
              <p:cNvPr id="74" name="Straight Arrow Connector 12"/>
              <p:cNvCxnSpPr/>
              <p:nvPr/>
            </p:nvCxnSpPr>
            <p:spPr>
              <a:xfrm flipH="1" flipV="1">
                <a:off x="1475658" y="4789609"/>
                <a:ext cx="892909" cy="1340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16"/>
              <p:cNvCxnSpPr/>
              <p:nvPr/>
            </p:nvCxnSpPr>
            <p:spPr>
              <a:xfrm>
                <a:off x="805854" y="4006809"/>
                <a:ext cx="67268" cy="41645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76" name="TextBox 4"/>
              <p:cNvSpPr txBox="1">
                <a:spLocks noChangeArrowheads="1"/>
              </p:cNvSpPr>
              <p:nvPr/>
            </p:nvSpPr>
            <p:spPr bwMode="auto">
              <a:xfrm>
                <a:off x="2356862" y="5203485"/>
                <a:ext cx="1521202" cy="584775"/>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smtClean="0">
                    <a:solidFill>
                      <a:srgbClr val="000090"/>
                    </a:solidFill>
                  </a:rPr>
                  <a:t>Solenoid yoke</a:t>
                </a:r>
                <a:endParaRPr lang="en-US" sz="1600" b="1" dirty="0">
                  <a:solidFill>
                    <a:srgbClr val="000090"/>
                  </a:solidFill>
                </a:endParaRPr>
              </a:p>
            </p:txBody>
          </p:sp>
          <p:cxnSp>
            <p:nvCxnSpPr>
              <p:cNvPr id="77" name="Straight Arrow Connector 16"/>
              <p:cNvCxnSpPr/>
              <p:nvPr/>
            </p:nvCxnSpPr>
            <p:spPr>
              <a:xfrm flipH="1" flipV="1">
                <a:off x="1484690" y="5252428"/>
                <a:ext cx="1025224" cy="243444"/>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grpSp>
        <p:sp>
          <p:nvSpPr>
            <p:cNvPr id="80" name="TextBox 2"/>
            <p:cNvSpPr txBox="1">
              <a:spLocks noChangeArrowheads="1"/>
            </p:cNvSpPr>
            <p:nvPr/>
          </p:nvSpPr>
          <p:spPr bwMode="auto">
            <a:xfrm>
              <a:off x="2411760" y="2996202"/>
              <a:ext cx="4320480" cy="369332"/>
            </a:xfrm>
            <a:prstGeom prst="rect">
              <a:avLst/>
            </a:prstGeom>
            <a:noFill/>
            <a:ln w="9525">
              <a:noFill/>
              <a:miter lim="800000"/>
              <a:headEnd/>
              <a:tailEnd/>
            </a:ln>
          </p:spPr>
          <p:txBody>
            <a:bodyPr wrap="square">
              <a:spAutoFit/>
            </a:bodyPr>
            <a:lstStyle/>
            <a:p>
              <a:pPr algn="ctr"/>
              <a:r>
                <a:rPr lang="en-US" sz="1800" b="1" dirty="0" err="1" smtClean="0">
                  <a:solidFill>
                    <a:srgbClr val="FF0000"/>
                  </a:solidFill>
                  <a:latin typeface="+mn-lt"/>
                </a:rPr>
                <a:t>M</a:t>
              </a:r>
              <a:r>
                <a:rPr lang="en-US" sz="1800" b="1" dirty="0" err="1" smtClean="0">
                  <a:solidFill>
                    <a:srgbClr val="000090"/>
                  </a:solidFill>
                  <a:latin typeface="+mn-lt"/>
                </a:rPr>
                <a:t>ulti</a:t>
              </a:r>
              <a:r>
                <a:rPr lang="en-US" sz="1800" b="1" dirty="0" err="1" smtClean="0">
                  <a:solidFill>
                    <a:srgbClr val="FF0000"/>
                  </a:solidFill>
                  <a:latin typeface="+mn-lt"/>
                </a:rPr>
                <a:t>P</a:t>
              </a:r>
              <a:r>
                <a:rPr lang="en-US" sz="1800" b="1" dirty="0" err="1" smtClean="0">
                  <a:solidFill>
                    <a:srgbClr val="000090"/>
                  </a:solidFill>
                  <a:latin typeface="+mn-lt"/>
                </a:rPr>
                <a:t>urpose</a:t>
              </a:r>
              <a:r>
                <a:rPr lang="en-US" sz="1800" b="1" dirty="0" smtClean="0">
                  <a:solidFill>
                    <a:srgbClr val="000090"/>
                  </a:solidFill>
                  <a:latin typeface="+mn-lt"/>
                </a:rPr>
                <a:t> </a:t>
              </a:r>
              <a:r>
                <a:rPr lang="en-US" sz="1800" b="1" dirty="0" smtClean="0">
                  <a:solidFill>
                    <a:srgbClr val="FF0000"/>
                  </a:solidFill>
                  <a:latin typeface="+mn-lt"/>
                </a:rPr>
                <a:t>D</a:t>
              </a:r>
              <a:r>
                <a:rPr lang="en-US" sz="1800" b="1" dirty="0" smtClean="0">
                  <a:solidFill>
                    <a:srgbClr val="000090"/>
                  </a:solidFill>
                  <a:latin typeface="+mn-lt"/>
                </a:rPr>
                <a:t>etector (</a:t>
              </a:r>
              <a:r>
                <a:rPr lang="en-US" sz="1800" b="1" dirty="0" smtClean="0">
                  <a:solidFill>
                    <a:srgbClr val="FF0000"/>
                  </a:solidFill>
                  <a:latin typeface="+mn-lt"/>
                </a:rPr>
                <a:t>MPD</a:t>
              </a:r>
              <a:r>
                <a:rPr lang="en-US" sz="1800" b="1" dirty="0" smtClean="0">
                  <a:solidFill>
                    <a:srgbClr val="000090"/>
                  </a:solidFill>
                  <a:latin typeface="+mn-lt"/>
                </a:rPr>
                <a:t>) </a:t>
              </a:r>
              <a:endParaRPr lang="en-US" sz="1800" b="1" dirty="0">
                <a:solidFill>
                  <a:srgbClr val="000090"/>
                </a:solidFill>
                <a:latin typeface="+mn-lt"/>
              </a:endParaRPr>
            </a:p>
          </p:txBody>
        </p:sp>
      </p:grpSp>
    </p:spTree>
    <p:extLst>
      <p:ext uri="{BB962C8B-B14F-4D97-AF65-F5344CB8AC3E}">
        <p14:creationId xmlns:p14="http://schemas.microsoft.com/office/powerpoint/2010/main" val="446601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8625"/>
            <a:ext cx="3011488" cy="200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TextBox 2"/>
          <p:cNvSpPr txBox="1">
            <a:spLocks noChangeArrowheads="1"/>
          </p:cNvSpPr>
          <p:nvPr/>
        </p:nvSpPr>
        <p:spPr bwMode="auto">
          <a:xfrm>
            <a:off x="3011488" y="2095500"/>
            <a:ext cx="2946400" cy="461963"/>
          </a:xfrm>
          <a:prstGeom prst="rect">
            <a:avLst/>
          </a:prstGeom>
          <a:solidFill>
            <a:srgbClr val="FFFC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spcAft>
                <a:spcPts val="600"/>
              </a:spcAft>
            </a:pPr>
            <a:r>
              <a:rPr lang="en-US" sz="1200" b="1" dirty="0">
                <a:solidFill>
                  <a:srgbClr val="0C1167"/>
                </a:solidFill>
              </a:rPr>
              <a:t>Preproduction ECAL prototypes: co-operation with </a:t>
            </a:r>
            <a:r>
              <a:rPr lang="en-US" sz="1200" b="1" i="1" dirty="0" smtClean="0">
                <a:solidFill>
                  <a:srgbClr val="FF0000"/>
                </a:solidFill>
              </a:rPr>
              <a:t>Ukraine and China</a:t>
            </a:r>
            <a:endParaRPr lang="en-US" sz="1200" b="1" dirty="0">
              <a:solidFill>
                <a:srgbClr val="0C1167"/>
              </a:solidFill>
            </a:endParaRPr>
          </a:p>
        </p:txBody>
      </p:sp>
      <p:sp>
        <p:nvSpPr>
          <p:cNvPr id="60420" name="Text Box 5"/>
          <p:cNvSpPr txBox="1">
            <a:spLocks noChangeArrowheads="1"/>
          </p:cNvSpPr>
          <p:nvPr/>
        </p:nvSpPr>
        <p:spPr bwMode="auto">
          <a:xfrm>
            <a:off x="0" y="0"/>
            <a:ext cx="3011488" cy="428625"/>
          </a:xfrm>
          <a:prstGeom prst="rect">
            <a:avLst/>
          </a:prstGeom>
          <a:solidFill>
            <a:srgbClr val="FFFC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a:r>
              <a:rPr lang="en-US" sz="1200" b="1" dirty="0">
                <a:solidFill>
                  <a:srgbClr val="0C1167"/>
                </a:solidFill>
              </a:rPr>
              <a:t>RPC </a:t>
            </a:r>
            <a:r>
              <a:rPr lang="en-US" sz="1200" b="1" dirty="0" err="1">
                <a:solidFill>
                  <a:srgbClr val="0C1167"/>
                </a:solidFill>
              </a:rPr>
              <a:t>deam</a:t>
            </a:r>
            <a:r>
              <a:rPr lang="en-US" sz="1200" b="1" dirty="0">
                <a:solidFill>
                  <a:srgbClr val="0C1167"/>
                </a:solidFill>
              </a:rPr>
              <a:t> test at NUCLOTRON: cooperation with </a:t>
            </a:r>
            <a:r>
              <a:rPr lang="en-US" sz="1200" b="1" dirty="0" err="1">
                <a:solidFill>
                  <a:srgbClr val="FF0000"/>
                </a:solidFill>
              </a:rPr>
              <a:t>SPb</a:t>
            </a:r>
            <a:r>
              <a:rPr lang="en-US" sz="1200" b="1" dirty="0">
                <a:solidFill>
                  <a:srgbClr val="FF0000"/>
                </a:solidFill>
              </a:rPr>
              <a:t>, China</a:t>
            </a:r>
            <a:endParaRPr lang="ru-RU" sz="1200" b="1" dirty="0">
              <a:solidFill>
                <a:srgbClr val="FF0000"/>
              </a:solidFill>
            </a:endParaRPr>
          </a:p>
        </p:txBody>
      </p:sp>
      <p:pic>
        <p:nvPicPr>
          <p:cNvPr id="60421" name="Рисунок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57463"/>
            <a:ext cx="3081338"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2" name="TextBox 12"/>
          <p:cNvSpPr txBox="1">
            <a:spLocks noChangeArrowheads="1"/>
          </p:cNvSpPr>
          <p:nvPr/>
        </p:nvSpPr>
        <p:spPr bwMode="auto">
          <a:xfrm>
            <a:off x="-4763" y="4679950"/>
            <a:ext cx="3086101" cy="25717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1200" b="1" dirty="0" smtClean="0">
                <a:solidFill>
                  <a:srgbClr val="19194D"/>
                </a:solidFill>
              </a:rPr>
              <a:t>TPC </a:t>
            </a:r>
            <a:r>
              <a:rPr lang="en-US" sz="1200" b="1" dirty="0">
                <a:solidFill>
                  <a:srgbClr val="19194D"/>
                </a:solidFill>
              </a:rPr>
              <a:t>Cylinder C3 manufactured in </a:t>
            </a:r>
            <a:r>
              <a:rPr lang="en-US" sz="1200" b="1" dirty="0" smtClean="0">
                <a:solidFill>
                  <a:srgbClr val="19194D"/>
                </a:solidFill>
              </a:rPr>
              <a:t>Dec’</a:t>
            </a:r>
            <a:r>
              <a:rPr lang="en-US" altLang="ja-JP" sz="1200" b="1" dirty="0" smtClean="0">
                <a:solidFill>
                  <a:srgbClr val="19194D"/>
                </a:solidFill>
              </a:rPr>
              <a:t>13</a:t>
            </a:r>
            <a:endParaRPr lang="ru-RU" sz="1200" b="1" dirty="0">
              <a:solidFill>
                <a:srgbClr val="19194D"/>
              </a:solidFill>
            </a:endParaRPr>
          </a:p>
        </p:txBody>
      </p:sp>
      <p:pic>
        <p:nvPicPr>
          <p:cNvPr id="60423" name="Picture 7" descr="D:\babkin\conference\BM@N\TDC_VL3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556250"/>
            <a:ext cx="1733550"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4" name="Picture 5" descr="D:\babkin\NIKA-MPD\ToF_RPC\documents_13\otchet_rpc_2st_2.jpg"/>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25613" y="5556250"/>
            <a:ext cx="2389187"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5" name="Rectangle 20"/>
          <p:cNvSpPr>
            <a:spLocks noChangeArrowheads="1"/>
          </p:cNvSpPr>
          <p:nvPr/>
        </p:nvSpPr>
        <p:spPr bwMode="auto">
          <a:xfrm>
            <a:off x="-4763" y="5094288"/>
            <a:ext cx="4114801" cy="461962"/>
          </a:xfrm>
          <a:prstGeom prst="rect">
            <a:avLst/>
          </a:prstGeom>
          <a:solidFill>
            <a:srgbClr val="66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1200" b="1" dirty="0">
                <a:solidFill>
                  <a:srgbClr val="0000FF"/>
                </a:solidFill>
              </a:rPr>
              <a:t>RPC performance </a:t>
            </a:r>
            <a:r>
              <a:rPr lang="en-US" sz="1200" b="1" dirty="0">
                <a:solidFill>
                  <a:srgbClr val="0C1C1D"/>
                </a:solidFill>
              </a:rPr>
              <a:t>: </a:t>
            </a:r>
            <a:r>
              <a:rPr lang="en-US" sz="1200" b="1" i="1" dirty="0">
                <a:solidFill>
                  <a:srgbClr val="0C1C1D"/>
                </a:solidFill>
              </a:rPr>
              <a:t>required efficiency, rate capability &amp; time resolution (63 </a:t>
            </a:r>
            <a:r>
              <a:rPr lang="en-US" sz="1200" b="1" i="1" dirty="0" err="1">
                <a:solidFill>
                  <a:srgbClr val="0C1C1D"/>
                </a:solidFill>
              </a:rPr>
              <a:t>ps</a:t>
            </a:r>
            <a:r>
              <a:rPr lang="en-US" sz="1200" b="1" i="1" dirty="0" smtClean="0">
                <a:solidFill>
                  <a:srgbClr val="0C1C1D"/>
                </a:solidFill>
              </a:rPr>
              <a:t>) had been</a:t>
            </a:r>
            <a:r>
              <a:rPr lang="en-US" sz="1200" b="1" i="1" dirty="0" smtClean="0">
                <a:solidFill>
                  <a:srgbClr val="FF0000"/>
                </a:solidFill>
              </a:rPr>
              <a:t> </a:t>
            </a:r>
            <a:r>
              <a:rPr lang="en-US" sz="1200" b="1" i="1" dirty="0">
                <a:solidFill>
                  <a:srgbClr val="FF0000"/>
                </a:solidFill>
              </a:rPr>
              <a:t>reached </a:t>
            </a:r>
            <a:endParaRPr lang="ru-RU" sz="1200" b="1" i="1" dirty="0">
              <a:solidFill>
                <a:srgbClr val="FF0000"/>
              </a:solidFill>
            </a:endParaRPr>
          </a:p>
        </p:txBody>
      </p:sp>
      <p:pic>
        <p:nvPicPr>
          <p:cNvPr id="60426" name="Изображение 4" descr="IMG_5039.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1338" y="77788"/>
            <a:ext cx="2868612" cy="201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7" name="Picture 2"/>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48013" y="2576513"/>
            <a:ext cx="2898775" cy="236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8" name="TextBox 2"/>
          <p:cNvSpPr txBox="1">
            <a:spLocks noChangeArrowheads="1"/>
          </p:cNvSpPr>
          <p:nvPr/>
        </p:nvSpPr>
        <p:spPr bwMode="auto">
          <a:xfrm>
            <a:off x="3122613" y="4654550"/>
            <a:ext cx="2924175" cy="2762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r>
              <a:rPr lang="en-US" sz="1200" b="1">
                <a:cs typeface="Arial" charset="0"/>
              </a:rPr>
              <a:t>ZDC coverage confirmed: 2.2&lt;|</a:t>
            </a:r>
            <a:r>
              <a:rPr lang="en-US" sz="1200" b="1">
                <a:latin typeface="Symbol" charset="0"/>
                <a:cs typeface="Arial" charset="0"/>
              </a:rPr>
              <a:t>h</a:t>
            </a:r>
            <a:r>
              <a:rPr lang="en-US" sz="1200" b="1">
                <a:cs typeface="Arial" charset="0"/>
              </a:rPr>
              <a:t>|&lt; 4.8</a:t>
            </a:r>
          </a:p>
        </p:txBody>
      </p:sp>
      <p:pic>
        <p:nvPicPr>
          <p:cNvPr id="60429" name="Picture 2" descr="beam-line dec-2012 1"/>
          <p:cNvPicPr>
            <a:picLocks noChangeAspect="1" noChangeArrowheads="1"/>
          </p:cNvPicPr>
          <p:nvPr/>
        </p:nvPicPr>
        <p:blipFill>
          <a:blip r:embed="rId8">
            <a:lum contrast="6000"/>
            <a:extLst>
              <a:ext uri="{28A0092B-C50C-407E-A947-70E740481C1C}">
                <a14:useLocalDpi xmlns:a14="http://schemas.microsoft.com/office/drawing/2010/main"/>
              </a:ext>
            </a:extLst>
          </a:blip>
          <a:srcRect/>
          <a:stretch>
            <a:fillRect/>
          </a:stretch>
        </p:blipFill>
        <p:spPr bwMode="auto">
          <a:xfrm>
            <a:off x="6038850" y="266700"/>
            <a:ext cx="3022600" cy="227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30" name="TextBox 15"/>
          <p:cNvSpPr txBox="1">
            <a:spLocks noChangeArrowheads="1"/>
          </p:cNvSpPr>
          <p:nvPr/>
        </p:nvSpPr>
        <p:spPr bwMode="auto">
          <a:xfrm>
            <a:off x="6040438" y="19050"/>
            <a:ext cx="3016250" cy="461963"/>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1200">
                <a:solidFill>
                  <a:srgbClr val="000090"/>
                </a:solidFill>
              </a:rPr>
              <a:t>FFD tested with beam: achieved time resolution (38 ps) </a:t>
            </a:r>
            <a:r>
              <a:rPr lang="en-US" sz="1200">
                <a:solidFill>
                  <a:srgbClr val="FF0000"/>
                </a:solidFill>
              </a:rPr>
              <a:t>is better </a:t>
            </a:r>
            <a:r>
              <a:rPr lang="en-US" sz="1200">
                <a:solidFill>
                  <a:srgbClr val="000090"/>
                </a:solidFill>
              </a:rPr>
              <a:t>than required</a:t>
            </a:r>
          </a:p>
        </p:txBody>
      </p:sp>
      <p:pic>
        <p:nvPicPr>
          <p:cNvPr id="60431" name="Рисунок 4" descr="D:\babkin\grant_stependya\grant-2013\amp_small.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113463" y="2579688"/>
            <a:ext cx="2957512"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32" name="Прямоугольник 16"/>
          <p:cNvSpPr>
            <a:spLocks noChangeArrowheads="1"/>
          </p:cNvSpPr>
          <p:nvPr/>
        </p:nvSpPr>
        <p:spPr bwMode="auto">
          <a:xfrm>
            <a:off x="6088063" y="4495800"/>
            <a:ext cx="3055937" cy="4413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72000" tIns="36000" rIns="36000" bIns="36000">
            <a:spAutoFit/>
          </a:bodyPr>
          <a:lstStyle/>
          <a:p>
            <a:pPr eaLnBrk="1" hangingPunct="1"/>
            <a:r>
              <a:rPr lang="en-US" sz="1200" b="1"/>
              <a:t>Readout Electronics developed for </a:t>
            </a:r>
            <a:r>
              <a:rPr lang="en-US" sz="1200" b="1" i="1"/>
              <a:t>TPC, TOF, and ECAL (</a:t>
            </a:r>
            <a:r>
              <a:rPr lang="en-US" sz="1200" i="1">
                <a:cs typeface="Arial" charset="0"/>
              </a:rPr>
              <a:t>64 ch,13-bit,65 MSPS</a:t>
            </a:r>
            <a:r>
              <a:rPr lang="en-US" sz="1200" b="1" i="1"/>
              <a:t>)</a:t>
            </a:r>
            <a:endParaRPr lang="ru-RU" sz="1200" b="1" i="1"/>
          </a:p>
        </p:txBody>
      </p:sp>
      <p:pic>
        <p:nvPicPr>
          <p:cNvPr id="60433" name="Рисунок 15" descr="Новый рисунок.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251325" y="5324475"/>
            <a:ext cx="4576763"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34" name="Прямоугольник 18"/>
          <p:cNvSpPr>
            <a:spLocks noChangeArrowheads="1"/>
          </p:cNvSpPr>
          <p:nvPr/>
        </p:nvSpPr>
        <p:spPr bwMode="auto">
          <a:xfrm>
            <a:off x="4256088" y="5094288"/>
            <a:ext cx="4572000" cy="461962"/>
          </a:xfrm>
          <a:prstGeom prst="rect">
            <a:avLst/>
          </a:prstGeom>
          <a:solidFill>
            <a:srgbClr val="66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1200" b="1">
                <a:solidFill>
                  <a:srgbClr val="19194D"/>
                </a:solidFill>
              </a:rPr>
              <a:t>The CBM - MPD consortium: </a:t>
            </a:r>
            <a:r>
              <a:rPr lang="en-US" sz="1200" i="1">
                <a:solidFill>
                  <a:srgbClr val="19194D"/>
                </a:solidFill>
              </a:rPr>
              <a:t>development &amp; production of  STS for </a:t>
            </a:r>
            <a:r>
              <a:rPr lang="en-US" sz="1200" b="1" i="1">
                <a:solidFill>
                  <a:srgbClr val="0000FF"/>
                </a:solidFill>
              </a:rPr>
              <a:t>CBM</a:t>
            </a:r>
            <a:r>
              <a:rPr lang="en-US" sz="1200" i="1">
                <a:solidFill>
                  <a:srgbClr val="19194D"/>
                </a:solidFill>
              </a:rPr>
              <a:t> (FAIR)</a:t>
            </a:r>
            <a:r>
              <a:rPr lang="en-US" sz="1200" b="1" i="1">
                <a:solidFill>
                  <a:srgbClr val="19194D"/>
                </a:solidFill>
              </a:rPr>
              <a:t>, </a:t>
            </a:r>
            <a:r>
              <a:rPr lang="en-US" sz="1200" b="1" i="1">
                <a:solidFill>
                  <a:srgbClr val="0000FF"/>
                </a:solidFill>
              </a:rPr>
              <a:t>MPD</a:t>
            </a:r>
            <a:r>
              <a:rPr lang="en-US" sz="1200" b="1" i="1">
                <a:solidFill>
                  <a:srgbClr val="19194D"/>
                </a:solidFill>
              </a:rPr>
              <a:t> </a:t>
            </a:r>
            <a:r>
              <a:rPr lang="en-US" sz="1200" i="1">
                <a:solidFill>
                  <a:srgbClr val="19194D"/>
                </a:solidFill>
              </a:rPr>
              <a:t>&amp; </a:t>
            </a:r>
            <a:r>
              <a:rPr lang="en-US" sz="1200" b="1" i="1">
                <a:solidFill>
                  <a:srgbClr val="0000FF"/>
                </a:solidFill>
              </a:rPr>
              <a:t>BM@N</a:t>
            </a:r>
            <a:endParaRPr lang="ru-RU" sz="1200"/>
          </a:p>
        </p:txBody>
      </p:sp>
      <p:sp>
        <p:nvSpPr>
          <p:cNvPr id="60435" name="Прямоугольник 19"/>
          <p:cNvSpPr>
            <a:spLocks noChangeArrowheads="1"/>
          </p:cNvSpPr>
          <p:nvPr/>
        </p:nvSpPr>
        <p:spPr bwMode="auto">
          <a:xfrm>
            <a:off x="4395788" y="6403975"/>
            <a:ext cx="28892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en-US" sz="1200" i="1">
                <a:solidFill>
                  <a:srgbClr val="161645"/>
                </a:solidFill>
              </a:rPr>
              <a:t>mock-up carbon-fiber ladder (</a:t>
            </a:r>
            <a:r>
              <a:rPr lang="ru-RU" sz="1200" i="1">
                <a:solidFill>
                  <a:srgbClr val="161645"/>
                </a:solidFill>
              </a:rPr>
              <a:t>15</a:t>
            </a:r>
            <a:r>
              <a:rPr lang="en-US" sz="1200" i="1">
                <a:solidFill>
                  <a:srgbClr val="161645"/>
                </a:solidFill>
              </a:rPr>
              <a:t> g / 1m</a:t>
            </a:r>
            <a:r>
              <a:rPr lang="ru-RU" sz="1200" i="1">
                <a:solidFill>
                  <a:srgbClr val="161645"/>
                </a:solidFill>
              </a:rPr>
              <a:t>)</a:t>
            </a:r>
            <a:endParaRPr lang="en-US" sz="1200" i="1">
              <a:solidFill>
                <a:srgbClr val="161645"/>
              </a:solidFill>
            </a:endParaRPr>
          </a:p>
        </p:txBody>
      </p:sp>
      <p:sp>
        <p:nvSpPr>
          <p:cNvPr id="2" name="TextBox 1"/>
          <p:cNvSpPr txBox="1"/>
          <p:nvPr/>
        </p:nvSpPr>
        <p:spPr>
          <a:xfrm>
            <a:off x="2404962" y="2551083"/>
            <a:ext cx="4320480" cy="400110"/>
          </a:xfrm>
          <a:prstGeom prst="rect">
            <a:avLst/>
          </a:prstGeom>
          <a:solidFill>
            <a:srgbClr val="C5EAFF"/>
          </a:solidFill>
        </p:spPr>
        <p:txBody>
          <a:bodyPr wrap="square" rtlCol="0">
            <a:spAutoFit/>
          </a:bodyPr>
          <a:lstStyle/>
          <a:p>
            <a:pPr algn="ctr"/>
            <a:r>
              <a:rPr lang="en-US" sz="2000" b="1" dirty="0" smtClean="0">
                <a:solidFill>
                  <a:srgbClr val="FF0000"/>
                </a:solidFill>
              </a:rPr>
              <a:t>Fabrication of MPD Subdetectors</a:t>
            </a:r>
            <a:endParaRPr lang="ru-RU" sz="2000" b="1" dirty="0">
              <a:solidFill>
                <a:srgbClr val="FF0000"/>
              </a:solidFill>
            </a:endParaRPr>
          </a:p>
        </p:txBody>
      </p:sp>
    </p:spTree>
    <p:extLst>
      <p:ext uri="{BB962C8B-B14F-4D97-AF65-F5344CB8AC3E}">
        <p14:creationId xmlns:p14="http://schemas.microsoft.com/office/powerpoint/2010/main" val="39140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a:xfrm>
            <a:off x="6861660" y="6309320"/>
            <a:ext cx="2057400" cy="365125"/>
          </a:xfrm>
        </p:spPr>
        <p:txBody>
          <a:bodyPr/>
          <a:lstStyle/>
          <a:p>
            <a:pPr algn="r">
              <a:defRPr/>
            </a:pPr>
            <a:fld id="{378CF215-0D1A-AE42-BEDD-C78DE5C279FB}" type="slidenum">
              <a:rPr lang="en-US" smtClean="0"/>
              <a:pPr algn="r">
                <a:defRPr/>
              </a:pPr>
              <a:t>13</a:t>
            </a:fld>
            <a:endParaRPr lang="en-US" dirty="0"/>
          </a:p>
        </p:txBody>
      </p:sp>
      <p:pic>
        <p:nvPicPr>
          <p:cNvPr id="33"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Группа 7"/>
          <p:cNvGrpSpPr/>
          <p:nvPr/>
        </p:nvGrpSpPr>
        <p:grpSpPr>
          <a:xfrm>
            <a:off x="676958" y="32672"/>
            <a:ext cx="7790083" cy="6641205"/>
            <a:chOff x="676958" y="32672"/>
            <a:chExt cx="7790083" cy="6641205"/>
          </a:xfrm>
        </p:grpSpPr>
        <p:sp>
          <p:nvSpPr>
            <p:cNvPr id="25" name="TextBox 2"/>
            <p:cNvSpPr txBox="1">
              <a:spLocks noChangeArrowheads="1"/>
            </p:cNvSpPr>
            <p:nvPr/>
          </p:nvSpPr>
          <p:spPr bwMode="auto">
            <a:xfrm>
              <a:off x="971600" y="305790"/>
              <a:ext cx="7200800" cy="461665"/>
            </a:xfrm>
            <a:prstGeom prst="rect">
              <a:avLst/>
            </a:prstGeom>
            <a:noFill/>
            <a:ln w="9525">
              <a:noFill/>
              <a:miter lim="800000"/>
              <a:headEnd/>
              <a:tailEnd/>
            </a:ln>
          </p:spPr>
          <p:txBody>
            <a:bodyPr wrap="square">
              <a:spAutoFit/>
            </a:bodyPr>
            <a:lstStyle/>
            <a:p>
              <a:pPr algn="ctr"/>
              <a:r>
                <a:rPr lang="en-US" sz="2400" b="1" dirty="0" smtClean="0">
                  <a:solidFill>
                    <a:srgbClr val="0000CC"/>
                  </a:solidFill>
                  <a:latin typeface="+mn-lt"/>
                </a:rPr>
                <a:t>Construction of The Collider Building</a:t>
              </a:r>
              <a:endParaRPr lang="en-US" sz="2400" b="1" dirty="0">
                <a:solidFill>
                  <a:srgbClr val="0000CC"/>
                </a:solidFill>
                <a:latin typeface="+mn-lt"/>
              </a:endParaRPr>
            </a:p>
          </p:txBody>
        </p:sp>
        <p:sp>
          <p:nvSpPr>
            <p:cNvPr id="28" name="Прямоугольник 4"/>
            <p:cNvSpPr>
              <a:spLocks noChangeArrowheads="1"/>
            </p:cNvSpPr>
            <p:nvPr/>
          </p:nvSpPr>
          <p:spPr bwMode="auto">
            <a:xfrm>
              <a:off x="1691679" y="32672"/>
              <a:ext cx="5760641" cy="397032"/>
            </a:xfrm>
            <a:prstGeom prst="rect">
              <a:avLst/>
            </a:prstGeom>
            <a:noFill/>
            <a:ln w="9525">
              <a:noFill/>
              <a:miter lim="800000"/>
              <a:headEnd/>
              <a:tailEnd/>
            </a:ln>
          </p:spPr>
          <p:txBody>
            <a:bodyPr wrap="square">
              <a:spAutoFit/>
            </a:bodyPr>
            <a:lstStyle/>
            <a:p>
              <a:pPr marL="342900" indent="-342900" algn="ctr">
                <a:lnSpc>
                  <a:spcPct val="110000"/>
                </a:lnSpc>
                <a:defRPr/>
              </a:pPr>
              <a:r>
                <a:rPr kumimoji="1" lang="en-US" altLang="ru-RU" sz="1800" b="1" dirty="0" smtClean="0">
                  <a:solidFill>
                    <a:srgbClr val="0000CC"/>
                  </a:solidFill>
                  <a:cs typeface="Arial" pitchFamily="34" charset="0"/>
                </a:rPr>
                <a:t>2</a:t>
              </a:r>
              <a:r>
                <a:rPr lang="en-US" altLang="ru-RU" sz="1800" b="1" dirty="0" smtClean="0">
                  <a:solidFill>
                    <a:srgbClr val="0000CC"/>
                  </a:solidFill>
                </a:rPr>
                <a:t>. </a:t>
              </a:r>
              <a:r>
                <a:rPr lang="en-US" altLang="ru-RU" sz="1800" b="1" dirty="0">
                  <a:solidFill>
                    <a:srgbClr val="0000CC"/>
                  </a:solidFill>
                </a:rPr>
                <a:t>NICA construction</a:t>
              </a:r>
            </a:p>
          </p:txBody>
        </p:sp>
        <p:pic>
          <p:nvPicPr>
            <p:cNvPr id="11" name="Рисунок 10"/>
            <p:cNvPicPr>
              <a:picLocks noChangeAspect="1"/>
            </p:cNvPicPr>
            <p:nvPr/>
          </p:nvPicPr>
          <p:blipFill rotWithShape="1">
            <a:blip r:embed="rId4"/>
            <a:srcRect l="23864" t="25203" r="24973" b="7123"/>
            <a:stretch/>
          </p:blipFill>
          <p:spPr>
            <a:xfrm>
              <a:off x="676958" y="915988"/>
              <a:ext cx="7790083" cy="5757889"/>
            </a:xfrm>
            <a:prstGeom prst="rect">
              <a:avLst/>
            </a:prstGeom>
          </p:spPr>
        </p:pic>
      </p:grpSp>
      <p:grpSp>
        <p:nvGrpSpPr>
          <p:cNvPr id="7" name="Группа 6"/>
          <p:cNvGrpSpPr/>
          <p:nvPr/>
        </p:nvGrpSpPr>
        <p:grpSpPr>
          <a:xfrm>
            <a:off x="2555776" y="1831976"/>
            <a:ext cx="3081748" cy="1656184"/>
            <a:chOff x="2771800" y="1844824"/>
            <a:chExt cx="3081748" cy="1656184"/>
          </a:xfrm>
        </p:grpSpPr>
        <p:sp>
          <p:nvSpPr>
            <p:cNvPr id="4" name="TextBox 3"/>
            <p:cNvSpPr txBox="1"/>
            <p:nvPr/>
          </p:nvSpPr>
          <p:spPr>
            <a:xfrm>
              <a:off x="2771800" y="1844824"/>
              <a:ext cx="3081748" cy="338554"/>
            </a:xfrm>
            <a:prstGeom prst="rect">
              <a:avLst/>
            </a:prstGeom>
            <a:noFill/>
          </p:spPr>
          <p:txBody>
            <a:bodyPr wrap="square" rtlCol="0">
              <a:spAutoFit/>
            </a:bodyPr>
            <a:lstStyle/>
            <a:p>
              <a:r>
                <a:rPr lang="en-US" b="1" dirty="0" smtClean="0"/>
                <a:t>October 28, 2016 Collider site</a:t>
              </a:r>
              <a:endParaRPr lang="ru-RU" b="1" dirty="0"/>
            </a:p>
          </p:txBody>
        </p:sp>
        <p:cxnSp>
          <p:nvCxnSpPr>
            <p:cNvPr id="6" name="Прямая со стрелкой 5"/>
            <p:cNvCxnSpPr/>
            <p:nvPr/>
          </p:nvCxnSpPr>
          <p:spPr bwMode="auto">
            <a:xfrm flipH="1">
              <a:off x="3563888" y="2132856"/>
              <a:ext cx="1368152" cy="1368152"/>
            </a:xfrm>
            <a:prstGeom prst="straightConnector1">
              <a:avLst/>
            </a:prstGeom>
            <a:solidFill>
              <a:srgbClr val="00B8FF"/>
            </a:solidFill>
            <a:ln w="38100" cap="flat" cmpd="sng" algn="ctr">
              <a:solidFill>
                <a:srgbClr val="3366FF"/>
              </a:solidFill>
              <a:prstDash val="solid"/>
              <a:round/>
              <a:headEnd type="none" w="med" len="med"/>
              <a:tailEnd type="triangle"/>
            </a:ln>
            <a:effectLst/>
          </p:spPr>
        </p:cxnSp>
      </p:grpSp>
    </p:spTree>
    <p:extLst>
      <p:ext uri="{BB962C8B-B14F-4D97-AF65-F5344CB8AC3E}">
        <p14:creationId xmlns:p14="http://schemas.microsoft.com/office/powerpoint/2010/main" val="1731871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a:xfrm>
            <a:off x="7086600" y="6421959"/>
            <a:ext cx="2057400" cy="365125"/>
          </a:xfrm>
        </p:spPr>
        <p:txBody>
          <a:bodyPr/>
          <a:lstStyle/>
          <a:p>
            <a:pPr algn="r">
              <a:defRPr/>
            </a:pPr>
            <a:fld id="{378CF215-0D1A-AE42-BEDD-C78DE5C279FB}" type="slidenum">
              <a:rPr lang="en-US" smtClean="0"/>
              <a:pPr algn="r">
                <a:defRPr/>
              </a:pPr>
              <a:t>14</a:t>
            </a:fld>
            <a:endParaRPr lang="en-US" dirty="0"/>
          </a:p>
        </p:txBody>
      </p:sp>
      <p:grpSp>
        <p:nvGrpSpPr>
          <p:cNvPr id="3" name="Группа 2"/>
          <p:cNvGrpSpPr/>
          <p:nvPr/>
        </p:nvGrpSpPr>
        <p:grpSpPr>
          <a:xfrm>
            <a:off x="0" y="-53942"/>
            <a:ext cx="9144000" cy="969930"/>
            <a:chOff x="0" y="-53942"/>
            <a:chExt cx="9144000" cy="969930"/>
          </a:xfrm>
        </p:grpSpPr>
        <p:pic>
          <p:nvPicPr>
            <p:cNvPr id="33"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Прямоугольник 4"/>
            <p:cNvSpPr>
              <a:spLocks noChangeArrowheads="1"/>
            </p:cNvSpPr>
            <p:nvPr/>
          </p:nvSpPr>
          <p:spPr bwMode="auto">
            <a:xfrm>
              <a:off x="2425366" y="-53942"/>
              <a:ext cx="4320481" cy="397032"/>
            </a:xfrm>
            <a:prstGeom prst="rect">
              <a:avLst/>
            </a:prstGeom>
            <a:noFill/>
            <a:ln w="9525">
              <a:noFill/>
              <a:miter lim="800000"/>
              <a:headEnd/>
              <a:tailEnd/>
            </a:ln>
          </p:spPr>
          <p:txBody>
            <a:bodyPr wrap="square">
              <a:spAutoFit/>
            </a:bodyPr>
            <a:lstStyle/>
            <a:p>
              <a:pPr marL="342900" indent="-342900" algn="ctr">
                <a:lnSpc>
                  <a:spcPct val="110000"/>
                </a:lnSpc>
                <a:defRPr/>
              </a:pPr>
              <a:r>
                <a:rPr kumimoji="1" lang="en-US" altLang="ru-RU" sz="1800" b="1" dirty="0" smtClean="0">
                  <a:solidFill>
                    <a:srgbClr val="0000CC"/>
                  </a:solidFill>
                  <a:cs typeface="Arial" pitchFamily="34" charset="0"/>
                </a:rPr>
                <a:t>2</a:t>
              </a:r>
              <a:r>
                <a:rPr lang="en-US" altLang="ru-RU" sz="1800" b="1" dirty="0" smtClean="0">
                  <a:solidFill>
                    <a:srgbClr val="0000CC"/>
                  </a:solidFill>
                </a:rPr>
                <a:t>. </a:t>
              </a:r>
              <a:r>
                <a:rPr lang="en-US" altLang="ru-RU" sz="1800" b="1" dirty="0">
                  <a:solidFill>
                    <a:srgbClr val="0000CC"/>
                  </a:solidFill>
                </a:rPr>
                <a:t>NICA construction</a:t>
              </a:r>
            </a:p>
          </p:txBody>
        </p:sp>
      </p:grpSp>
      <p:grpSp>
        <p:nvGrpSpPr>
          <p:cNvPr id="6" name="Группа 5"/>
          <p:cNvGrpSpPr/>
          <p:nvPr/>
        </p:nvGrpSpPr>
        <p:grpSpPr>
          <a:xfrm>
            <a:off x="-15837" y="228604"/>
            <a:ext cx="8955316" cy="6557912"/>
            <a:chOff x="-15837" y="228604"/>
            <a:chExt cx="8955316" cy="6557912"/>
          </a:xfrm>
        </p:grpSpPr>
        <p:sp>
          <p:nvSpPr>
            <p:cNvPr id="9" name="Rectangle 7"/>
            <p:cNvSpPr>
              <a:spLocks noChangeArrowheads="1"/>
            </p:cNvSpPr>
            <p:nvPr/>
          </p:nvSpPr>
          <p:spPr bwMode="auto">
            <a:xfrm>
              <a:off x="3092097" y="228604"/>
              <a:ext cx="2907366" cy="461665"/>
            </a:xfrm>
            <a:prstGeom prst="rect">
              <a:avLst/>
            </a:prstGeom>
            <a:noFill/>
            <a:ln>
              <a:noFill/>
            </a:ln>
            <a:extLst/>
          </p:spPr>
          <p:txBody>
            <a:bodyPr wrap="square">
              <a:spAutoFit/>
            </a:bodyPr>
            <a:lstStyle/>
            <a:p>
              <a:pPr marL="342900" indent="-342900" algn="ctr" eaLnBrk="0" hangingPunct="0">
                <a:lnSpc>
                  <a:spcPct val="120000"/>
                </a:lnSpc>
              </a:pPr>
              <a:r>
                <a:rPr kumimoji="1" lang="en-US" altLang="ru-RU" sz="2000" b="1" dirty="0" smtClean="0">
                  <a:solidFill>
                    <a:srgbClr val="0000CC"/>
                  </a:solidFill>
                  <a:sym typeface="Apple Chancery"/>
                </a:rPr>
                <a:t>NICA </a:t>
              </a:r>
              <a:r>
                <a:rPr kumimoji="1" lang="en-US" altLang="ru-RU" sz="2000" b="1" dirty="0">
                  <a:solidFill>
                    <a:srgbClr val="0000CC"/>
                  </a:solidFill>
                  <a:sym typeface="Apple Chancery"/>
                </a:rPr>
                <a:t>Collaboration</a:t>
              </a:r>
            </a:p>
          </p:txBody>
        </p:sp>
        <p:grpSp>
          <p:nvGrpSpPr>
            <p:cNvPr id="10" name="Group 31"/>
            <p:cNvGrpSpPr>
              <a:grpSpLocks/>
            </p:cNvGrpSpPr>
            <p:nvPr/>
          </p:nvGrpSpPr>
          <p:grpSpPr bwMode="auto">
            <a:xfrm>
              <a:off x="1803" y="891701"/>
              <a:ext cx="4073238" cy="1477963"/>
              <a:chOff x="229" y="536"/>
              <a:chExt cx="2673" cy="931"/>
            </a:xfrm>
          </p:grpSpPr>
          <p:sp>
            <p:nvSpPr>
              <p:cNvPr id="44" name="Text Box 32"/>
              <p:cNvSpPr txBox="1">
                <a:spLocks noChangeArrowheads="1"/>
              </p:cNvSpPr>
              <p:nvPr/>
            </p:nvSpPr>
            <p:spPr bwMode="auto">
              <a:xfrm>
                <a:off x="229" y="536"/>
                <a:ext cx="2673" cy="9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nSpc>
                    <a:spcPct val="130000"/>
                  </a:lnSpc>
                  <a:buFont typeface="Wingdings" pitchFamily="2" charset="2"/>
                  <a:buNone/>
                </a:pPr>
                <a:r>
                  <a:rPr lang="en-US" sz="1600" b="1" dirty="0">
                    <a:solidFill>
                      <a:srgbClr val="FF0000"/>
                    </a:solidFill>
                    <a:latin typeface="Arial" pitchFamily="34" charset="0"/>
                  </a:rPr>
                  <a:t>	   </a:t>
                </a:r>
                <a:r>
                  <a:rPr lang="en-US" sz="2000" b="1" dirty="0" err="1" smtClean="0">
                    <a:solidFill>
                      <a:srgbClr val="FF0000"/>
                    </a:solidFill>
                    <a:latin typeface="Arial" pitchFamily="34" charset="0"/>
                  </a:rPr>
                  <a:t>Budker</a:t>
                </a:r>
                <a:r>
                  <a:rPr lang="en-US" sz="2000" b="1" dirty="0" smtClean="0">
                    <a:solidFill>
                      <a:srgbClr val="FF0000"/>
                    </a:solidFill>
                    <a:latin typeface="Arial" pitchFamily="34" charset="0"/>
                  </a:rPr>
                  <a:t> INP:</a:t>
                </a:r>
                <a:endParaRPr lang="en-US" sz="2000" b="1" dirty="0">
                  <a:solidFill>
                    <a:srgbClr val="FF0000"/>
                  </a:solidFill>
                  <a:latin typeface="Arial" pitchFamily="34" charset="0"/>
                </a:endParaRPr>
              </a:p>
              <a:p>
                <a:pPr>
                  <a:buFont typeface="Wingdings" pitchFamily="2" charset="2"/>
                  <a:buChar char="ü"/>
                </a:pPr>
                <a:r>
                  <a:rPr lang="en-US" sz="1600" b="1" dirty="0">
                    <a:solidFill>
                      <a:srgbClr val="FF0000"/>
                    </a:solidFill>
                    <a:latin typeface="Arial" pitchFamily="34" charset="0"/>
                  </a:rPr>
                  <a:t> Booster RF system, e-cooler</a:t>
                </a:r>
              </a:p>
              <a:p>
                <a:pPr>
                  <a:buFont typeface="Wingdings" pitchFamily="2" charset="2"/>
                  <a:buChar char="ü"/>
                </a:pPr>
                <a:r>
                  <a:rPr lang="en-US" sz="1600" b="1" dirty="0">
                    <a:solidFill>
                      <a:srgbClr val="FF0000"/>
                    </a:solidFill>
                    <a:latin typeface="Arial" pitchFamily="34" charset="0"/>
                  </a:rPr>
                  <a:t> Collider </a:t>
                </a:r>
                <a:r>
                  <a:rPr lang="en-US" sz="1600" b="1" dirty="0" err="1">
                    <a:solidFill>
                      <a:srgbClr val="FF0000"/>
                    </a:solidFill>
                    <a:latin typeface="Arial" pitchFamily="34" charset="0"/>
                  </a:rPr>
                  <a:t>RF</a:t>
                </a:r>
                <a:r>
                  <a:rPr lang="en-US" sz="1600" b="1" dirty="0">
                    <a:solidFill>
                      <a:srgbClr val="FF0000"/>
                    </a:solidFill>
                    <a:latin typeface="Arial" pitchFamily="34" charset="0"/>
                  </a:rPr>
                  <a:t> </a:t>
                </a:r>
                <a:r>
                  <a:rPr lang="en-US" sz="1600" b="1" dirty="0" smtClean="0">
                    <a:solidFill>
                      <a:srgbClr val="FF0000"/>
                    </a:solidFill>
                    <a:latin typeface="Arial" pitchFamily="34" charset="0"/>
                  </a:rPr>
                  <a:t>systems</a:t>
                </a:r>
                <a:endParaRPr lang="en-US" sz="1600" b="1" dirty="0">
                  <a:solidFill>
                    <a:srgbClr val="FF0000"/>
                  </a:solidFill>
                  <a:latin typeface="Arial" pitchFamily="34" charset="0"/>
                </a:endParaRPr>
              </a:p>
              <a:p>
                <a:pPr>
                  <a:buFont typeface="Wingdings" pitchFamily="2" charset="2"/>
                  <a:buChar char="ü"/>
                </a:pPr>
                <a:r>
                  <a:rPr lang="en-US" sz="1600" b="1" dirty="0">
                    <a:solidFill>
                      <a:srgbClr val="FF0000"/>
                    </a:solidFill>
                    <a:latin typeface="Arial" pitchFamily="34" charset="0"/>
                  </a:rPr>
                  <a:t> HV e-cooler for collider</a:t>
                </a:r>
              </a:p>
              <a:p>
                <a:pPr>
                  <a:buFont typeface="Wingdings" pitchFamily="2" charset="2"/>
                  <a:buChar char="ü"/>
                </a:pPr>
                <a:r>
                  <a:rPr lang="en-US" sz="1600" b="1" dirty="0">
                    <a:solidFill>
                      <a:srgbClr val="FF0000"/>
                    </a:solidFill>
                    <a:latin typeface="Arial" pitchFamily="34" charset="0"/>
                  </a:rPr>
                  <a:t> </a:t>
                </a:r>
                <a:r>
                  <a:rPr lang="en-US" sz="1600" b="1" dirty="0" smtClean="0">
                    <a:solidFill>
                      <a:srgbClr val="FF0000"/>
                    </a:solidFill>
                    <a:latin typeface="Arial" pitchFamily="34" charset="0"/>
                  </a:rPr>
                  <a:t>Channel Nuclotron-Collider (?)</a:t>
                </a:r>
                <a:endParaRPr lang="en-US" sz="1600" b="1" dirty="0">
                  <a:solidFill>
                    <a:srgbClr val="FF0000"/>
                  </a:solidFill>
                  <a:latin typeface="Arial" pitchFamily="34" charset="0"/>
                </a:endParaRPr>
              </a:p>
            </p:txBody>
          </p:sp>
          <p:pic>
            <p:nvPicPr>
              <p:cNvPr id="45" name="Picture 33" descr="3-BINP-logoty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 y="640"/>
                <a:ext cx="377" cy="43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2" name="Group 34"/>
            <p:cNvGrpSpPr>
              <a:grpSpLocks/>
            </p:cNvGrpSpPr>
            <p:nvPr/>
          </p:nvGrpSpPr>
          <p:grpSpPr bwMode="auto">
            <a:xfrm>
              <a:off x="-15837" y="5596124"/>
              <a:ext cx="3583310" cy="892174"/>
              <a:chOff x="2972" y="418"/>
              <a:chExt cx="2760" cy="562"/>
            </a:xfrm>
          </p:grpSpPr>
          <p:sp>
            <p:nvSpPr>
              <p:cNvPr id="42" name="Text Box 35"/>
              <p:cNvSpPr txBox="1">
                <a:spLocks noChangeArrowheads="1"/>
              </p:cNvSpPr>
              <p:nvPr/>
            </p:nvSpPr>
            <p:spPr bwMode="auto">
              <a:xfrm>
                <a:off x="2972" y="418"/>
                <a:ext cx="2760" cy="5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Wingdings" pitchFamily="2" charset="2"/>
                  <a:buNone/>
                </a:pPr>
                <a:r>
                  <a:rPr lang="ru-RU" b="1" dirty="0" smtClean="0">
                    <a:solidFill>
                      <a:srgbClr val="FF0000"/>
                    </a:solidFill>
                    <a:latin typeface="Arial" pitchFamily="34" charset="0"/>
                  </a:rPr>
                  <a:t>	</a:t>
                </a:r>
                <a:r>
                  <a:rPr lang="en-US" b="1" dirty="0">
                    <a:solidFill>
                      <a:srgbClr val="FF0000"/>
                    </a:solidFill>
                    <a:latin typeface="Arial" pitchFamily="34" charset="0"/>
                  </a:rPr>
                  <a:t>	      </a:t>
                </a:r>
                <a:r>
                  <a:rPr lang="en-US" sz="2000" b="1" dirty="0" smtClean="0">
                    <a:solidFill>
                      <a:srgbClr val="FF0000"/>
                    </a:solidFill>
                    <a:latin typeface="Arial" pitchFamily="34" charset="0"/>
                  </a:rPr>
                  <a:t>IHEP, </a:t>
                </a:r>
                <a:r>
                  <a:rPr lang="en-US" sz="2000" b="1" dirty="0" err="1" smtClean="0">
                    <a:solidFill>
                      <a:srgbClr val="FF0000"/>
                    </a:solidFill>
                    <a:latin typeface="Arial" pitchFamily="34" charset="0"/>
                  </a:rPr>
                  <a:t>Protvino</a:t>
                </a:r>
                <a:endParaRPr lang="en-US" sz="2000" b="1" dirty="0">
                  <a:solidFill>
                    <a:srgbClr val="FF0000"/>
                  </a:solidFill>
                  <a:latin typeface="Arial" pitchFamily="34" charset="0"/>
                </a:endParaRPr>
              </a:p>
              <a:p>
                <a:pPr>
                  <a:buFont typeface="Wingdings" pitchFamily="2" charset="2"/>
                  <a:buNone/>
                </a:pPr>
                <a:r>
                  <a:rPr lang="ru-RU" sz="1600" b="1" dirty="0" smtClean="0">
                    <a:solidFill>
                      <a:srgbClr val="FF0000"/>
                    </a:solidFill>
                    <a:latin typeface="Arial" pitchFamily="34" charset="0"/>
                  </a:rPr>
                  <a:t>		      </a:t>
                </a:r>
                <a:r>
                  <a:rPr lang="en-US" sz="1600" b="1" dirty="0" smtClean="0">
                    <a:solidFill>
                      <a:srgbClr val="FF0000"/>
                    </a:solidFill>
                    <a:latin typeface="Arial" pitchFamily="34" charset="0"/>
                  </a:rPr>
                  <a:t>Beam </a:t>
                </a:r>
                <a:r>
                  <a:rPr lang="en-US" sz="1600" b="1" dirty="0">
                    <a:solidFill>
                      <a:srgbClr val="FF0000"/>
                    </a:solidFill>
                    <a:latin typeface="Arial" pitchFamily="34" charset="0"/>
                  </a:rPr>
                  <a:t>dynamics, </a:t>
                </a:r>
              </a:p>
              <a:p>
                <a:pPr>
                  <a:buFont typeface="Wingdings" pitchFamily="2" charset="2"/>
                  <a:buNone/>
                </a:pPr>
                <a:r>
                  <a:rPr lang="en-US" sz="1600" b="1" dirty="0" smtClean="0">
                    <a:solidFill>
                      <a:srgbClr val="FF0000"/>
                    </a:solidFill>
                    <a:latin typeface="Arial" pitchFamily="34" charset="0"/>
                  </a:rPr>
                  <a:t>		      Feed-back </a:t>
                </a:r>
                <a:r>
                  <a:rPr lang="en-US" sz="1600" b="1" dirty="0">
                    <a:solidFill>
                      <a:srgbClr val="FF0000"/>
                    </a:solidFill>
                    <a:latin typeface="Arial" pitchFamily="34" charset="0"/>
                  </a:rPr>
                  <a:t>systems </a:t>
                </a:r>
              </a:p>
            </p:txBody>
          </p:sp>
          <p:pic>
            <p:nvPicPr>
              <p:cNvPr id="43" name="Picture 36" descr="ihep_sky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6" y="445"/>
                <a:ext cx="777"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 Box 58"/>
            <p:cNvSpPr txBox="1">
              <a:spLocks noChangeArrowheads="1"/>
            </p:cNvSpPr>
            <p:nvPr/>
          </p:nvSpPr>
          <p:spPr bwMode="auto">
            <a:xfrm>
              <a:off x="-8395" y="4315393"/>
              <a:ext cx="4344578" cy="646331"/>
            </a:xfrm>
            <a:prstGeom prst="rect">
              <a:avLst/>
            </a:prstGeom>
            <a:solidFill>
              <a:schemeClr val="bg1"/>
            </a:solidFill>
            <a:ln w="9525">
              <a:solidFill>
                <a:srgbClr val="FF0000"/>
              </a:solidFill>
              <a:miter lim="800000"/>
              <a:headEnd/>
              <a:tailEnd/>
            </a:ln>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sz="2000" b="1" dirty="0">
                  <a:solidFill>
                    <a:srgbClr val="FF0000"/>
                  </a:solidFill>
                  <a:latin typeface="Arial" pitchFamily="34" charset="0"/>
                </a:rPr>
                <a:t> </a:t>
              </a:r>
              <a:r>
                <a:rPr lang="en-US" sz="2000" b="1" dirty="0" smtClean="0">
                  <a:solidFill>
                    <a:srgbClr val="FF0000"/>
                  </a:solidFill>
                  <a:latin typeface="Arial" pitchFamily="34" charset="0"/>
                </a:rPr>
                <a:t>      </a:t>
              </a:r>
              <a:r>
                <a:rPr lang="ru-RU" sz="2000" b="1" dirty="0" smtClean="0">
                  <a:solidFill>
                    <a:srgbClr val="FF0000"/>
                  </a:solidFill>
                  <a:latin typeface="Arial" pitchFamily="34" charset="0"/>
                </a:rPr>
                <a:t> </a:t>
              </a:r>
              <a:r>
                <a:rPr lang="en-US" b="1" dirty="0" err="1" smtClean="0">
                  <a:solidFill>
                    <a:srgbClr val="FF0000"/>
                  </a:solidFill>
                  <a:latin typeface="Arial" pitchFamily="34" charset="0"/>
                </a:rPr>
                <a:t>Alikhanov</a:t>
              </a:r>
              <a:r>
                <a:rPr lang="en-US" b="1" dirty="0" smtClean="0">
                  <a:solidFill>
                    <a:srgbClr val="FF0000"/>
                  </a:solidFill>
                  <a:latin typeface="Arial" pitchFamily="34" charset="0"/>
                </a:rPr>
                <a:t> ITEP</a:t>
              </a:r>
              <a:endParaRPr lang="en-US" b="1" dirty="0">
                <a:solidFill>
                  <a:srgbClr val="FF0000"/>
                </a:solidFill>
                <a:latin typeface="Arial" pitchFamily="34" charset="0"/>
              </a:endParaRPr>
            </a:p>
            <a:p>
              <a:r>
                <a:rPr lang="ru-RU" sz="1600" b="1" dirty="0">
                  <a:solidFill>
                    <a:srgbClr val="FF0000"/>
                  </a:solidFill>
                  <a:latin typeface="Arial" pitchFamily="34" charset="0"/>
                </a:rPr>
                <a:t> </a:t>
              </a:r>
              <a:r>
                <a:rPr lang="ru-RU" sz="1600" b="1" dirty="0" smtClean="0">
                  <a:solidFill>
                    <a:srgbClr val="FF0000"/>
                  </a:solidFill>
                  <a:latin typeface="Arial" pitchFamily="34" charset="0"/>
                </a:rPr>
                <a:t>         </a:t>
              </a:r>
              <a:r>
                <a:rPr lang="en-US" sz="1600" b="1" dirty="0" smtClean="0">
                  <a:solidFill>
                    <a:srgbClr val="FF0000"/>
                  </a:solidFill>
                  <a:latin typeface="Arial" pitchFamily="34" charset="0"/>
                </a:rPr>
                <a:t>Beam dynamics,</a:t>
              </a:r>
              <a:r>
                <a:rPr lang="ru-RU" sz="1600" b="1" dirty="0" smtClean="0">
                  <a:solidFill>
                    <a:srgbClr val="FF0000"/>
                  </a:solidFill>
                  <a:latin typeface="Arial" pitchFamily="34" charset="0"/>
                </a:rPr>
                <a:t> </a:t>
              </a:r>
              <a:r>
                <a:rPr lang="en-US" sz="1600" b="1" dirty="0" err="1" smtClean="0">
                  <a:solidFill>
                    <a:srgbClr val="FF0000"/>
                  </a:solidFill>
                  <a:latin typeface="Arial" pitchFamily="34" charset="0"/>
                </a:rPr>
                <a:t>RFQ</a:t>
              </a:r>
              <a:r>
                <a:rPr lang="en-US" sz="1600" b="1" dirty="0" smtClean="0">
                  <a:solidFill>
                    <a:srgbClr val="FF0000"/>
                  </a:solidFill>
                  <a:latin typeface="Arial" pitchFamily="34" charset="0"/>
                </a:rPr>
                <a:t> </a:t>
              </a:r>
              <a:r>
                <a:rPr lang="en-US" sz="1600" b="1" dirty="0" err="1" smtClean="0">
                  <a:solidFill>
                    <a:srgbClr val="FF0000"/>
                  </a:solidFill>
                  <a:latin typeface="Arial" pitchFamily="34" charset="0"/>
                </a:rPr>
                <a:t>linac</a:t>
              </a:r>
              <a:r>
                <a:rPr lang="en-US" sz="1600" b="1" dirty="0" smtClean="0">
                  <a:solidFill>
                    <a:srgbClr val="FF0000"/>
                  </a:solidFill>
                  <a:latin typeface="Arial" pitchFamily="34" charset="0"/>
                </a:rPr>
                <a:t> for LU-20</a:t>
              </a:r>
              <a:endParaRPr lang="ru-RU" sz="1600" b="1" dirty="0" smtClean="0">
                <a:solidFill>
                  <a:srgbClr val="FF0000"/>
                </a:solidFill>
                <a:latin typeface="Arial" pitchFamily="34" charset="0"/>
              </a:endParaRPr>
            </a:p>
          </p:txBody>
        </p:sp>
        <p:pic>
          <p:nvPicPr>
            <p:cNvPr id="14"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41" y="4380818"/>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46"/>
            <p:cNvGrpSpPr>
              <a:grpSpLocks/>
            </p:cNvGrpSpPr>
            <p:nvPr/>
          </p:nvGrpSpPr>
          <p:grpSpPr bwMode="auto">
            <a:xfrm>
              <a:off x="-8395" y="2380514"/>
              <a:ext cx="3386391" cy="923330"/>
              <a:chOff x="0" y="3198725"/>
              <a:chExt cx="3157489" cy="923643"/>
            </a:xfrm>
          </p:grpSpPr>
          <p:pic>
            <p:nvPicPr>
              <p:cNvPr id="40" name="Picture 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352800"/>
                <a:ext cx="685800" cy="61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49"/>
              <p:cNvSpPr txBox="1">
                <a:spLocks noChangeArrowheads="1"/>
              </p:cNvSpPr>
              <p:nvPr/>
            </p:nvSpPr>
            <p:spPr bwMode="auto">
              <a:xfrm>
                <a:off x="9129" y="3198725"/>
                <a:ext cx="3148360" cy="92364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Wingdings" pitchFamily="2" charset="2"/>
                  <a:buNone/>
                </a:pPr>
                <a:r>
                  <a:rPr lang="ru-RU" b="1" dirty="0" smtClean="0">
                    <a:solidFill>
                      <a:srgbClr val="FF0000"/>
                    </a:solidFill>
                    <a:latin typeface="Arial" pitchFamily="34" charset="0"/>
                  </a:rPr>
                  <a:t>	</a:t>
                </a:r>
                <a:r>
                  <a:rPr lang="en-US" b="1" dirty="0" smtClean="0">
                    <a:solidFill>
                      <a:srgbClr val="FF0000"/>
                    </a:solidFill>
                    <a:latin typeface="Arial" pitchFamily="34" charset="0"/>
                  </a:rPr>
                  <a:t>   </a:t>
                </a:r>
                <a:r>
                  <a:rPr lang="en-US" sz="2000" b="1" dirty="0" smtClean="0">
                    <a:solidFill>
                      <a:srgbClr val="FF0000"/>
                    </a:solidFill>
                    <a:latin typeface="Arial" pitchFamily="34" charset="0"/>
                  </a:rPr>
                  <a:t>INP</a:t>
                </a:r>
                <a:r>
                  <a:rPr lang="ru-RU" sz="2000" b="1" dirty="0" smtClean="0">
                    <a:solidFill>
                      <a:srgbClr val="FF0000"/>
                    </a:solidFill>
                    <a:latin typeface="Arial" pitchFamily="34" charset="0"/>
                  </a:rPr>
                  <a:t> </a:t>
                </a:r>
                <a:r>
                  <a:rPr lang="en-US" sz="2000" b="1" dirty="0" smtClean="0">
                    <a:solidFill>
                      <a:srgbClr val="FF0000"/>
                    </a:solidFill>
                    <a:latin typeface="Arial" pitchFamily="34" charset="0"/>
                  </a:rPr>
                  <a:t>RAS, </a:t>
                </a:r>
                <a:r>
                  <a:rPr lang="en-US" sz="2000" b="1" dirty="0" err="1" smtClean="0">
                    <a:solidFill>
                      <a:srgbClr val="FF0000"/>
                    </a:solidFill>
                    <a:latin typeface="Arial" pitchFamily="34" charset="0"/>
                  </a:rPr>
                  <a:t>Troitsk</a:t>
                </a:r>
                <a:r>
                  <a:rPr lang="en-US" sz="2000" b="1" dirty="0" smtClean="0">
                    <a:solidFill>
                      <a:srgbClr val="FF0000"/>
                    </a:solidFill>
                    <a:latin typeface="Arial" pitchFamily="34" charset="0"/>
                  </a:rPr>
                  <a:t>:</a:t>
                </a:r>
                <a:endParaRPr lang="ru-RU" sz="2000" b="1" dirty="0" smtClean="0">
                  <a:solidFill>
                    <a:srgbClr val="FF0000"/>
                  </a:solidFill>
                  <a:latin typeface="Arial" pitchFamily="34" charset="0"/>
                </a:endParaRPr>
              </a:p>
              <a:p>
                <a:pPr>
                  <a:buFont typeface="Wingdings" pitchFamily="2" charset="2"/>
                  <a:buNone/>
                </a:pPr>
                <a:r>
                  <a:rPr lang="en-US" b="1" dirty="0" smtClean="0">
                    <a:solidFill>
                      <a:srgbClr val="FF0000"/>
                    </a:solidFill>
                    <a:latin typeface="Arial" pitchFamily="34" charset="0"/>
                  </a:rPr>
                  <a:t> </a:t>
                </a:r>
                <a:r>
                  <a:rPr lang="ru-RU" b="1" dirty="0" smtClean="0">
                    <a:solidFill>
                      <a:srgbClr val="FF0000"/>
                    </a:solidFill>
                    <a:latin typeface="Arial" pitchFamily="34" charset="0"/>
                  </a:rPr>
                  <a:t>	</a:t>
                </a:r>
                <a:r>
                  <a:rPr lang="en-US" b="1" dirty="0" smtClean="0">
                    <a:solidFill>
                      <a:srgbClr val="FF0000"/>
                    </a:solidFill>
                    <a:latin typeface="Arial" pitchFamily="34" charset="0"/>
                  </a:rPr>
                  <a:t>   </a:t>
                </a:r>
                <a:r>
                  <a:rPr lang="en-US" sz="1600" b="1" dirty="0" err="1" smtClean="0">
                    <a:solidFill>
                      <a:srgbClr val="FF0000"/>
                    </a:solidFill>
                    <a:latin typeface="Arial" pitchFamily="34" charset="0"/>
                  </a:rPr>
                  <a:t>Polarised</a:t>
                </a:r>
                <a:r>
                  <a:rPr lang="en-US" sz="1600" b="1" dirty="0" smtClean="0">
                    <a:solidFill>
                      <a:srgbClr val="FF0000"/>
                    </a:solidFill>
                    <a:latin typeface="Arial" pitchFamily="34" charset="0"/>
                  </a:rPr>
                  <a:t> ion source</a:t>
                </a:r>
                <a:r>
                  <a:rPr lang="en-US" sz="1600" b="1" dirty="0">
                    <a:solidFill>
                      <a:srgbClr val="FF0000"/>
                    </a:solidFill>
                    <a:latin typeface="Arial" pitchFamily="34" charset="0"/>
                  </a:rPr>
                  <a:t>,</a:t>
                </a:r>
              </a:p>
              <a:p>
                <a:pPr>
                  <a:buFont typeface="Wingdings" pitchFamily="2" charset="2"/>
                  <a:buNone/>
                </a:pPr>
                <a:r>
                  <a:rPr lang="en-US" sz="1600" b="1" dirty="0" smtClean="0">
                    <a:solidFill>
                      <a:srgbClr val="FF0000"/>
                    </a:solidFill>
                    <a:latin typeface="Arial" pitchFamily="34" charset="0"/>
                  </a:rPr>
                  <a:t>	   Beam </a:t>
                </a:r>
                <a:r>
                  <a:rPr lang="en-US" sz="1600" b="1" dirty="0">
                    <a:solidFill>
                      <a:srgbClr val="FF0000"/>
                    </a:solidFill>
                    <a:latin typeface="Arial" pitchFamily="34" charset="0"/>
                  </a:rPr>
                  <a:t>diagnostics</a:t>
                </a:r>
              </a:p>
            </p:txBody>
          </p:sp>
        </p:grpSp>
        <p:sp>
          <p:nvSpPr>
            <p:cNvPr id="19" name="Text Box 44"/>
            <p:cNvSpPr txBox="1">
              <a:spLocks noChangeArrowheads="1"/>
            </p:cNvSpPr>
            <p:nvPr/>
          </p:nvSpPr>
          <p:spPr bwMode="auto">
            <a:xfrm>
              <a:off x="4586037" y="5131690"/>
              <a:ext cx="4102434" cy="646331"/>
            </a:xfrm>
            <a:prstGeom prst="rect">
              <a:avLst/>
            </a:prstGeom>
            <a:solidFill>
              <a:schemeClr val="bg1"/>
            </a:solidFill>
            <a:ln w="9525">
              <a:solidFill>
                <a:srgbClr val="FF0000"/>
              </a:solidFill>
              <a:miter lim="800000"/>
              <a:headEnd/>
              <a:tailEnd/>
            </a:ln>
          </p:spPr>
          <p:txBody>
            <a:bodyPr wrap="square">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Wingdings" pitchFamily="2" charset="2"/>
                <a:buNone/>
              </a:pPr>
              <a:r>
                <a:rPr lang="en-US" sz="2000" b="1" dirty="0" err="1" smtClean="0">
                  <a:solidFill>
                    <a:srgbClr val="FF0000"/>
                  </a:solidFill>
                  <a:latin typeface="Arial" pitchFamily="34" charset="0"/>
                </a:rPr>
                <a:t>iThemba</a:t>
              </a:r>
              <a:r>
                <a:rPr lang="en-US" sz="2000" b="1" dirty="0" smtClean="0">
                  <a:solidFill>
                    <a:srgbClr val="FF0000"/>
                  </a:solidFill>
                  <a:latin typeface="Arial" pitchFamily="34" charset="0"/>
                </a:rPr>
                <a:t> Labs &amp; 6 others  (</a:t>
              </a:r>
              <a:r>
                <a:rPr lang="en-US" sz="2000" b="1" dirty="0" err="1" smtClean="0">
                  <a:solidFill>
                    <a:srgbClr val="FF0000"/>
                  </a:solidFill>
                  <a:latin typeface="Arial" pitchFamily="34" charset="0"/>
                </a:rPr>
                <a:t>RSA</a:t>
              </a:r>
              <a:r>
                <a:rPr lang="en-US" sz="2000" b="1" dirty="0" smtClean="0">
                  <a:solidFill>
                    <a:srgbClr val="FF0000"/>
                  </a:solidFill>
                  <a:latin typeface="Arial" pitchFamily="34" charset="0"/>
                </a:rPr>
                <a:t>) </a:t>
              </a:r>
              <a:endParaRPr lang="en-US" sz="2000" b="1" dirty="0">
                <a:solidFill>
                  <a:srgbClr val="FF0000"/>
                </a:solidFill>
                <a:latin typeface="Arial" pitchFamily="34" charset="0"/>
              </a:endParaRPr>
            </a:p>
            <a:p>
              <a:pPr>
                <a:buFont typeface="Wingdings" pitchFamily="2" charset="2"/>
                <a:buNone/>
              </a:pPr>
              <a:r>
                <a:rPr lang="en-US" sz="1600" b="1" dirty="0" smtClean="0">
                  <a:solidFill>
                    <a:srgbClr val="FF0000"/>
                  </a:solidFill>
                  <a:latin typeface="Arial" pitchFamily="34" charset="0"/>
                </a:rPr>
                <a:t>Elements of the </a:t>
              </a:r>
              <a:r>
                <a:rPr lang="en-US" sz="1600" b="1" dirty="0" err="1" smtClean="0">
                  <a:solidFill>
                    <a:srgbClr val="FF0000"/>
                  </a:solidFill>
                  <a:latin typeface="Arial" pitchFamily="34" charset="0"/>
                </a:rPr>
                <a:t>NICA</a:t>
              </a:r>
              <a:r>
                <a:rPr lang="en-US" sz="1600" b="1" dirty="0" smtClean="0">
                  <a:solidFill>
                    <a:srgbClr val="FF0000"/>
                  </a:solidFill>
                  <a:latin typeface="Arial" pitchFamily="34" charset="0"/>
                </a:rPr>
                <a:t> accelerators</a:t>
              </a:r>
              <a:endParaRPr lang="en-US" sz="1600" b="1" dirty="0">
                <a:solidFill>
                  <a:srgbClr val="FF0000"/>
                </a:solidFill>
                <a:latin typeface="Arial" pitchFamily="34" charset="0"/>
              </a:endParaRPr>
            </a:p>
          </p:txBody>
        </p:sp>
        <p:grpSp>
          <p:nvGrpSpPr>
            <p:cNvPr id="20" name="Group 40"/>
            <p:cNvGrpSpPr>
              <a:grpSpLocks/>
            </p:cNvGrpSpPr>
            <p:nvPr/>
          </p:nvGrpSpPr>
          <p:grpSpPr bwMode="auto">
            <a:xfrm>
              <a:off x="4585271" y="890588"/>
              <a:ext cx="4354208" cy="1200150"/>
              <a:chOff x="-58" y="2824"/>
              <a:chExt cx="2669" cy="756"/>
            </a:xfrm>
          </p:grpSpPr>
          <p:sp>
            <p:nvSpPr>
              <p:cNvPr id="38" name="Text Box 41"/>
              <p:cNvSpPr txBox="1">
                <a:spLocks noChangeArrowheads="1"/>
              </p:cNvSpPr>
              <p:nvPr/>
            </p:nvSpPr>
            <p:spPr bwMode="auto">
              <a:xfrm>
                <a:off x="-58" y="2824"/>
                <a:ext cx="2669" cy="75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Wingdings" pitchFamily="2" charset="2"/>
                  <a:buNone/>
                </a:pPr>
                <a:r>
                  <a:rPr lang="en-US" b="1" dirty="0">
                    <a:solidFill>
                      <a:srgbClr val="FF0000"/>
                    </a:solidFill>
                    <a:latin typeface="Arial" pitchFamily="34" charset="0"/>
                  </a:rPr>
                  <a:t>                  </a:t>
                </a:r>
                <a:r>
                  <a:rPr lang="ru-RU" b="1" dirty="0" smtClean="0">
                    <a:solidFill>
                      <a:srgbClr val="FF0000"/>
                    </a:solidFill>
                    <a:latin typeface="Arial" pitchFamily="34" charset="0"/>
                  </a:rPr>
                  <a:t> </a:t>
                </a:r>
                <a:r>
                  <a:rPr lang="en-US" sz="2000" b="1" dirty="0" err="1" smtClean="0">
                    <a:solidFill>
                      <a:srgbClr val="FF0000"/>
                    </a:solidFill>
                    <a:latin typeface="Arial" pitchFamily="34" charset="0"/>
                  </a:rPr>
                  <a:t>GSI</a:t>
                </a:r>
                <a:r>
                  <a:rPr lang="en-US" sz="2000" b="1" dirty="0" smtClean="0">
                    <a:solidFill>
                      <a:srgbClr val="FF0000"/>
                    </a:solidFill>
                    <a:latin typeface="Arial" pitchFamily="34" charset="0"/>
                  </a:rPr>
                  <a:t>/FAIR</a:t>
                </a:r>
                <a:endParaRPr lang="en-US" sz="2000" b="1" dirty="0">
                  <a:solidFill>
                    <a:srgbClr val="FF0000"/>
                  </a:solidFill>
                  <a:latin typeface="Arial" pitchFamily="34" charset="0"/>
                </a:endParaRPr>
              </a:p>
              <a:p>
                <a:pPr>
                  <a:buFont typeface="Wingdings" pitchFamily="2" charset="2"/>
                  <a:buNone/>
                </a:pPr>
                <a:r>
                  <a:rPr lang="en-US" sz="2000" b="1" dirty="0">
                    <a:solidFill>
                      <a:srgbClr val="FF0000"/>
                    </a:solidFill>
                    <a:latin typeface="Arial" pitchFamily="34" charset="0"/>
                  </a:rPr>
                  <a:t>         </a:t>
                </a:r>
                <a:r>
                  <a:rPr lang="ru-RU" sz="2000" b="1" dirty="0" smtClean="0">
                    <a:solidFill>
                      <a:srgbClr val="FF0000"/>
                    </a:solidFill>
                    <a:latin typeface="Arial" pitchFamily="34" charset="0"/>
                  </a:rPr>
                  <a:t>        </a:t>
                </a:r>
                <a:r>
                  <a:rPr lang="en-US" sz="1600" b="1" dirty="0" smtClean="0">
                    <a:solidFill>
                      <a:srgbClr val="FF0000"/>
                    </a:solidFill>
                    <a:latin typeface="Arial" pitchFamily="34" charset="0"/>
                  </a:rPr>
                  <a:t>SC </a:t>
                </a:r>
                <a:r>
                  <a:rPr lang="en-US" sz="1600" b="1" dirty="0">
                    <a:solidFill>
                      <a:srgbClr val="FF0000"/>
                    </a:solidFill>
                    <a:latin typeface="Arial" pitchFamily="34" charset="0"/>
                  </a:rPr>
                  <a:t>magnets for </a:t>
                </a:r>
                <a:endParaRPr lang="ru-RU" sz="1600" b="1" dirty="0">
                  <a:solidFill>
                    <a:srgbClr val="FF0000"/>
                  </a:solidFill>
                  <a:latin typeface="Arial" pitchFamily="34" charset="0"/>
                </a:endParaRPr>
              </a:p>
              <a:p>
                <a:pPr>
                  <a:buFont typeface="Wingdings" pitchFamily="2" charset="2"/>
                  <a:buNone/>
                </a:pPr>
                <a:r>
                  <a:rPr lang="ru-RU" sz="1600" b="1" dirty="0" smtClean="0">
                    <a:solidFill>
                      <a:srgbClr val="FF0000"/>
                    </a:solidFill>
                    <a:latin typeface="Arial" pitchFamily="34" charset="0"/>
                  </a:rPr>
                  <a:t>                     </a:t>
                </a:r>
                <a:r>
                  <a:rPr lang="en-US" sz="1600" b="1" dirty="0" smtClean="0">
                    <a:solidFill>
                      <a:srgbClr val="FF0000"/>
                    </a:solidFill>
                    <a:latin typeface="Arial" pitchFamily="34" charset="0"/>
                  </a:rPr>
                  <a:t>Booster/Collider/SIS-100</a:t>
                </a:r>
                <a:r>
                  <a:rPr lang="ru-RU" sz="1600" b="1" dirty="0" smtClean="0">
                    <a:solidFill>
                      <a:srgbClr val="FF0000"/>
                    </a:solidFill>
                    <a:latin typeface="Arial" pitchFamily="34" charset="0"/>
                  </a:rPr>
                  <a:t>,</a:t>
                </a:r>
                <a:endParaRPr lang="en-US" sz="1600" b="1" dirty="0">
                  <a:solidFill>
                    <a:srgbClr val="FF0000"/>
                  </a:solidFill>
                  <a:latin typeface="Arial" pitchFamily="34" charset="0"/>
                </a:endParaRPr>
              </a:p>
              <a:p>
                <a:pPr>
                  <a:buFont typeface="Wingdings" pitchFamily="2" charset="2"/>
                  <a:buNone/>
                </a:pPr>
                <a:r>
                  <a:rPr lang="en-US" sz="1600" b="1" dirty="0" smtClean="0">
                    <a:solidFill>
                      <a:srgbClr val="FF0000"/>
                    </a:solidFill>
                    <a:latin typeface="Arial" pitchFamily="34" charset="0"/>
                  </a:rPr>
                  <a:t>		   UHV</a:t>
                </a:r>
                <a:r>
                  <a:rPr lang="en-US" sz="1600" b="1" dirty="0">
                    <a:solidFill>
                      <a:srgbClr val="FF0000"/>
                    </a:solidFill>
                    <a:latin typeface="Arial" pitchFamily="34" charset="0"/>
                  </a:rPr>
                  <a:t>, beam cooling, diagnostics</a:t>
                </a:r>
              </a:p>
            </p:txBody>
          </p:sp>
          <p:pic>
            <p:nvPicPr>
              <p:cNvPr id="39" name="Picture 42" descr="topo-fa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 y="2931"/>
                <a:ext cx="582"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37"/>
            <p:cNvGrpSpPr>
              <a:grpSpLocks/>
            </p:cNvGrpSpPr>
            <p:nvPr/>
          </p:nvGrpSpPr>
          <p:grpSpPr bwMode="auto">
            <a:xfrm>
              <a:off x="4584642" y="2082510"/>
              <a:ext cx="3581400" cy="892541"/>
              <a:chOff x="2916" y="1384"/>
              <a:chExt cx="2256" cy="637"/>
            </a:xfrm>
          </p:grpSpPr>
          <p:sp>
            <p:nvSpPr>
              <p:cNvPr id="36" name="Text Box 38"/>
              <p:cNvSpPr txBox="1">
                <a:spLocks noChangeArrowheads="1"/>
              </p:cNvSpPr>
              <p:nvPr/>
            </p:nvSpPr>
            <p:spPr bwMode="auto">
              <a:xfrm>
                <a:off x="2916" y="1384"/>
                <a:ext cx="2256" cy="6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Wingdings" pitchFamily="2" charset="2"/>
                  <a:buNone/>
                </a:pPr>
                <a:r>
                  <a:rPr lang="en-US" sz="1600" b="1" dirty="0" smtClean="0">
                    <a:solidFill>
                      <a:srgbClr val="FF0000"/>
                    </a:solidFill>
                    <a:latin typeface="Arial" pitchFamily="34" charset="0"/>
                  </a:rPr>
                  <a:t>	          </a:t>
                </a:r>
                <a:r>
                  <a:rPr lang="en-US" sz="2000" b="1" dirty="0">
                    <a:solidFill>
                      <a:srgbClr val="FF0000"/>
                    </a:solidFill>
                    <a:latin typeface="Arial" pitchFamily="34" charset="0"/>
                  </a:rPr>
                  <a:t>FZ </a:t>
                </a:r>
                <a:r>
                  <a:rPr lang="en-US" sz="2000" b="1" dirty="0" err="1">
                    <a:solidFill>
                      <a:srgbClr val="FF0000"/>
                    </a:solidFill>
                    <a:latin typeface="Arial" pitchFamily="34" charset="0"/>
                  </a:rPr>
                  <a:t>Juelich</a:t>
                </a:r>
                <a:r>
                  <a:rPr lang="en-US" sz="2000" b="1" dirty="0">
                    <a:solidFill>
                      <a:srgbClr val="FF0000"/>
                    </a:solidFill>
                    <a:latin typeface="Arial" pitchFamily="34" charset="0"/>
                  </a:rPr>
                  <a:t> (IKP)</a:t>
                </a:r>
              </a:p>
              <a:p>
                <a:pPr>
                  <a:buFont typeface="Wingdings" pitchFamily="2" charset="2"/>
                  <a:buNone/>
                </a:pPr>
                <a:r>
                  <a:rPr lang="en-US" sz="1600" b="1" dirty="0" smtClean="0">
                    <a:solidFill>
                      <a:srgbClr val="FF0000"/>
                    </a:solidFill>
                    <a:latin typeface="Arial" pitchFamily="34" charset="0"/>
                  </a:rPr>
                  <a:t>	          HV </a:t>
                </a:r>
                <a:r>
                  <a:rPr lang="en-US" sz="1600" b="1" dirty="0">
                    <a:solidFill>
                      <a:srgbClr val="FF0000"/>
                    </a:solidFill>
                    <a:latin typeface="Arial" pitchFamily="34" charset="0"/>
                  </a:rPr>
                  <a:t>Electron cooler</a:t>
                </a:r>
                <a:endParaRPr lang="ru-RU" sz="1600" b="1" dirty="0">
                  <a:solidFill>
                    <a:srgbClr val="FF0000"/>
                  </a:solidFill>
                  <a:latin typeface="Arial" pitchFamily="34" charset="0"/>
                </a:endParaRPr>
              </a:p>
              <a:p>
                <a:pPr>
                  <a:buFont typeface="Wingdings" pitchFamily="2" charset="2"/>
                  <a:buNone/>
                </a:pPr>
                <a:r>
                  <a:rPr lang="ru-RU" sz="1600" b="1" dirty="0">
                    <a:solidFill>
                      <a:srgbClr val="FF0000"/>
                    </a:solidFill>
                    <a:latin typeface="Arial" pitchFamily="34" charset="0"/>
                  </a:rPr>
                  <a:t>		 </a:t>
                </a:r>
                <a:r>
                  <a:rPr lang="en-US" sz="1600" b="1" dirty="0" smtClean="0">
                    <a:solidFill>
                      <a:srgbClr val="FF0000"/>
                    </a:solidFill>
                    <a:latin typeface="Arial" pitchFamily="34" charset="0"/>
                  </a:rPr>
                  <a:t> Stochastic </a:t>
                </a:r>
                <a:r>
                  <a:rPr lang="en-US" sz="1600" b="1" dirty="0">
                    <a:solidFill>
                      <a:srgbClr val="FF0000"/>
                    </a:solidFill>
                    <a:latin typeface="Arial" pitchFamily="34" charset="0"/>
                  </a:rPr>
                  <a:t>cooling </a:t>
                </a:r>
              </a:p>
            </p:txBody>
          </p:sp>
          <p:pic>
            <p:nvPicPr>
              <p:cNvPr id="37" name="Picture 39" descr="FZJ_Logo_Colou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08" y="1440"/>
                <a:ext cx="565"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43"/>
            <p:cNvGrpSpPr>
              <a:grpSpLocks/>
            </p:cNvGrpSpPr>
            <p:nvPr/>
          </p:nvGrpSpPr>
          <p:grpSpPr bwMode="auto">
            <a:xfrm>
              <a:off x="4584462" y="5770167"/>
              <a:ext cx="3556000" cy="1016349"/>
              <a:chOff x="3021" y="2451"/>
              <a:chExt cx="2240" cy="647"/>
            </a:xfrm>
          </p:grpSpPr>
          <p:sp>
            <p:nvSpPr>
              <p:cNvPr id="34" name="Text Box 44"/>
              <p:cNvSpPr txBox="1">
                <a:spLocks noChangeArrowheads="1"/>
              </p:cNvSpPr>
              <p:nvPr/>
            </p:nvSpPr>
            <p:spPr bwMode="auto">
              <a:xfrm>
                <a:off x="3021" y="2451"/>
                <a:ext cx="2240" cy="647"/>
              </a:xfrm>
              <a:prstGeom prst="rect">
                <a:avLst/>
              </a:prstGeom>
              <a:solidFill>
                <a:schemeClr val="bg1"/>
              </a:solidFill>
              <a:ln w="9525">
                <a:solidFill>
                  <a:srgbClr val="FF0000"/>
                </a:solidFill>
                <a:miter lim="800000"/>
                <a:headEnd/>
                <a:tailEnd/>
              </a:ln>
            </p:spPr>
            <p:txBody>
              <a:bodyPr wrap="square">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Wingdings" pitchFamily="2" charset="2"/>
                  <a:buNone/>
                </a:pPr>
                <a:r>
                  <a:rPr lang="en-US" sz="2800" b="1" dirty="0">
                    <a:solidFill>
                      <a:srgbClr val="FF0000"/>
                    </a:solidFill>
                    <a:latin typeface="Arial" pitchFamily="34" charset="0"/>
                  </a:rPr>
                  <a:t>    </a:t>
                </a:r>
                <a:r>
                  <a:rPr lang="en-US" sz="2800" b="1" dirty="0" smtClean="0">
                    <a:solidFill>
                      <a:srgbClr val="FF0000"/>
                    </a:solidFill>
                    <a:latin typeface="Arial" pitchFamily="34" charset="0"/>
                  </a:rPr>
                  <a:t>		      </a:t>
                </a:r>
                <a:r>
                  <a:rPr lang="en-US" sz="2000" b="1" dirty="0" smtClean="0">
                    <a:solidFill>
                      <a:srgbClr val="FF0000"/>
                    </a:solidFill>
                    <a:latin typeface="Arial" pitchFamily="34" charset="0"/>
                  </a:rPr>
                  <a:t>BNL </a:t>
                </a:r>
                <a:r>
                  <a:rPr lang="en-US" sz="2000" b="1" dirty="0">
                    <a:solidFill>
                      <a:srgbClr val="FF0000"/>
                    </a:solidFill>
                    <a:latin typeface="Arial" pitchFamily="34" charset="0"/>
                  </a:rPr>
                  <a:t>(RHIC)</a:t>
                </a:r>
              </a:p>
              <a:p>
                <a:pPr>
                  <a:buFont typeface="Wingdings" pitchFamily="2" charset="2"/>
                  <a:buNone/>
                </a:pPr>
                <a:r>
                  <a:rPr lang="en-US" sz="1600" b="1" dirty="0" smtClean="0">
                    <a:solidFill>
                      <a:srgbClr val="FF0000"/>
                    </a:solidFill>
                    <a:latin typeface="Arial" pitchFamily="34" charset="0"/>
                  </a:rPr>
                  <a:t>		           Beam </a:t>
                </a:r>
                <a:r>
                  <a:rPr lang="en-US" sz="1600" b="1" dirty="0">
                    <a:solidFill>
                      <a:srgbClr val="FF0000"/>
                    </a:solidFill>
                    <a:latin typeface="Arial" pitchFamily="34" charset="0"/>
                  </a:rPr>
                  <a:t>dynamics,</a:t>
                </a:r>
              </a:p>
              <a:p>
                <a:pPr>
                  <a:buFont typeface="Wingdings" pitchFamily="2" charset="2"/>
                  <a:buNone/>
                </a:pPr>
                <a:r>
                  <a:rPr lang="en-US" sz="1600" b="1" dirty="0" smtClean="0">
                    <a:solidFill>
                      <a:srgbClr val="FF0000"/>
                    </a:solidFill>
                    <a:latin typeface="Arial" pitchFamily="34" charset="0"/>
                  </a:rPr>
                  <a:t>		           Stochastic cooling</a:t>
                </a:r>
                <a:endParaRPr lang="en-US" sz="1600" b="1" dirty="0">
                  <a:solidFill>
                    <a:srgbClr val="FF0000"/>
                  </a:solidFill>
                  <a:latin typeface="Arial" pitchFamily="34" charset="0"/>
                </a:endParaRPr>
              </a:p>
            </p:txBody>
          </p:sp>
          <p:pic>
            <p:nvPicPr>
              <p:cNvPr id="35" name="Picture 45" descr="RHI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7" y="2494"/>
                <a:ext cx="810" cy="5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3" name="Group 55"/>
            <p:cNvGrpSpPr>
              <a:grpSpLocks/>
            </p:cNvGrpSpPr>
            <p:nvPr/>
          </p:nvGrpSpPr>
          <p:grpSpPr bwMode="auto">
            <a:xfrm>
              <a:off x="4584462" y="2983007"/>
              <a:ext cx="4124488" cy="923330"/>
              <a:chOff x="5167401" y="2995812"/>
              <a:chExt cx="4124488" cy="922755"/>
            </a:xfrm>
          </p:grpSpPr>
          <p:sp>
            <p:nvSpPr>
              <p:cNvPr id="31" name="Text Box 47"/>
              <p:cNvSpPr txBox="1">
                <a:spLocks noChangeArrowheads="1"/>
              </p:cNvSpPr>
              <p:nvPr/>
            </p:nvSpPr>
            <p:spPr bwMode="auto">
              <a:xfrm>
                <a:off x="5167401" y="2995812"/>
                <a:ext cx="4124488" cy="92275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Wingdings" pitchFamily="2" charset="2"/>
                  <a:buNone/>
                </a:pPr>
                <a:r>
                  <a:rPr lang="en-US" sz="2000" b="1" dirty="0">
                    <a:solidFill>
                      <a:srgbClr val="FF0000"/>
                    </a:solidFill>
                    <a:latin typeface="Arial" pitchFamily="34" charset="0"/>
                  </a:rPr>
                  <a:t>          </a:t>
                </a:r>
                <a:r>
                  <a:rPr lang="en-US" sz="2000" b="1" dirty="0" smtClean="0">
                    <a:solidFill>
                      <a:srgbClr val="FF0000"/>
                    </a:solidFill>
                    <a:latin typeface="Arial" pitchFamily="34" charset="0"/>
                  </a:rPr>
                  <a:t>  </a:t>
                </a:r>
                <a:r>
                  <a:rPr lang="en-US" sz="2000" b="1" dirty="0" err="1" smtClean="0">
                    <a:solidFill>
                      <a:srgbClr val="FF0000"/>
                    </a:solidFill>
                    <a:latin typeface="Arial" pitchFamily="34" charset="0"/>
                  </a:rPr>
                  <a:t>Fermilab</a:t>
                </a:r>
                <a:endParaRPr lang="en-US" sz="2000" b="1" dirty="0">
                  <a:solidFill>
                    <a:srgbClr val="FF0000"/>
                  </a:solidFill>
                  <a:latin typeface="Arial" pitchFamily="34" charset="0"/>
                </a:endParaRPr>
              </a:p>
              <a:p>
                <a:pPr>
                  <a:buFont typeface="Wingdings" pitchFamily="2" charset="2"/>
                  <a:buNone/>
                </a:pPr>
                <a:r>
                  <a:rPr lang="en-US" b="1" dirty="0">
                    <a:solidFill>
                      <a:srgbClr val="FF0000"/>
                    </a:solidFill>
                    <a:latin typeface="Arial" pitchFamily="34" charset="0"/>
                  </a:rPr>
                  <a:t> 	 </a:t>
                </a:r>
                <a:r>
                  <a:rPr lang="en-US" b="1" dirty="0" smtClean="0">
                    <a:solidFill>
                      <a:srgbClr val="FF0000"/>
                    </a:solidFill>
                    <a:latin typeface="Arial" pitchFamily="34" charset="0"/>
                  </a:rPr>
                  <a:t>     </a:t>
                </a:r>
                <a:r>
                  <a:rPr lang="en-US" sz="1600" b="1" dirty="0" smtClean="0">
                    <a:solidFill>
                      <a:srgbClr val="FF0000"/>
                    </a:solidFill>
                    <a:latin typeface="Arial" pitchFamily="34" charset="0"/>
                  </a:rPr>
                  <a:t>HV </a:t>
                </a:r>
                <a:r>
                  <a:rPr lang="en-US" sz="1600" b="1" dirty="0">
                    <a:solidFill>
                      <a:srgbClr val="FF0000"/>
                    </a:solidFill>
                    <a:latin typeface="Arial" pitchFamily="34" charset="0"/>
                  </a:rPr>
                  <a:t>Electron cooler</a:t>
                </a:r>
              </a:p>
              <a:p>
                <a:pPr>
                  <a:buFont typeface="Wingdings" pitchFamily="2" charset="2"/>
                  <a:buNone/>
                </a:pPr>
                <a:r>
                  <a:rPr lang="en-US" sz="1600" b="1" dirty="0" smtClean="0">
                    <a:solidFill>
                      <a:srgbClr val="FF0000"/>
                    </a:solidFill>
                    <a:latin typeface="Arial" pitchFamily="34" charset="0"/>
                  </a:rPr>
                  <a:t>               Beam </a:t>
                </a:r>
                <a:r>
                  <a:rPr lang="en-US" sz="1600" b="1" dirty="0">
                    <a:solidFill>
                      <a:srgbClr val="FF0000"/>
                    </a:solidFill>
                    <a:latin typeface="Arial" pitchFamily="34" charset="0"/>
                  </a:rPr>
                  <a:t>dynamics</a:t>
                </a:r>
                <a:r>
                  <a:rPr lang="en-US" sz="1600" b="1" dirty="0" smtClean="0">
                    <a:solidFill>
                      <a:srgbClr val="FF0000"/>
                    </a:solidFill>
                    <a:latin typeface="Arial" pitchFamily="34" charset="0"/>
                  </a:rPr>
                  <a:t>, </a:t>
                </a:r>
                <a:r>
                  <a:rPr lang="en-US" sz="1600" b="1" dirty="0" err="1">
                    <a:solidFill>
                      <a:srgbClr val="FF0000"/>
                    </a:solidFill>
                    <a:latin typeface="Arial" pitchFamily="34" charset="0"/>
                  </a:rPr>
                  <a:t>s</a:t>
                </a:r>
                <a:r>
                  <a:rPr lang="en-US" sz="1600" b="1" dirty="0" err="1" smtClean="0">
                    <a:solidFill>
                      <a:srgbClr val="FF0000"/>
                    </a:solidFill>
                    <a:latin typeface="Arial" pitchFamily="34" charset="0"/>
                  </a:rPr>
                  <a:t>toch</a:t>
                </a:r>
                <a:r>
                  <a:rPr lang="en-US" sz="1600" b="1" dirty="0" smtClean="0">
                    <a:solidFill>
                      <a:srgbClr val="FF0000"/>
                    </a:solidFill>
                    <a:latin typeface="Arial" pitchFamily="34" charset="0"/>
                  </a:rPr>
                  <a:t>. cooling</a:t>
                </a:r>
                <a:endParaRPr lang="en-US" sz="1600" b="1" dirty="0">
                  <a:solidFill>
                    <a:srgbClr val="FF0000"/>
                  </a:solidFill>
                  <a:latin typeface="Arial" pitchFamily="34" charset="0"/>
                </a:endParaRPr>
              </a:p>
            </p:txBody>
          </p:sp>
          <p:pic>
            <p:nvPicPr>
              <p:cNvPr id="32" name="Picture 3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78524" y="314231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42"/>
            <p:cNvGrpSpPr>
              <a:grpSpLocks/>
            </p:cNvGrpSpPr>
            <p:nvPr/>
          </p:nvGrpSpPr>
          <p:grpSpPr bwMode="auto">
            <a:xfrm>
              <a:off x="4584462" y="3906905"/>
              <a:ext cx="3577573" cy="1231106"/>
              <a:chOff x="4811704" y="2616620"/>
              <a:chExt cx="3581400" cy="1230698"/>
            </a:xfrm>
          </p:grpSpPr>
          <p:sp>
            <p:nvSpPr>
              <p:cNvPr id="29" name="Text Box 38"/>
              <p:cNvSpPr txBox="1">
                <a:spLocks noChangeArrowheads="1"/>
              </p:cNvSpPr>
              <p:nvPr/>
            </p:nvSpPr>
            <p:spPr bwMode="auto">
              <a:xfrm>
                <a:off x="4811704" y="2616620"/>
                <a:ext cx="3581400" cy="12306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Wingdings" pitchFamily="2" charset="2"/>
                  <a:buNone/>
                </a:pPr>
                <a:r>
                  <a:rPr lang="en-US" sz="1400" b="1" dirty="0" smtClean="0">
                    <a:solidFill>
                      <a:srgbClr val="FF0000"/>
                    </a:solidFill>
                    <a:latin typeface="Arial" pitchFamily="34" charset="0"/>
                  </a:rPr>
                  <a:t>	         </a:t>
                </a:r>
                <a:r>
                  <a:rPr lang="en-US" b="1" dirty="0">
                    <a:solidFill>
                      <a:srgbClr val="FF0000"/>
                    </a:solidFill>
                    <a:latin typeface="Arial" pitchFamily="34" charset="0"/>
                  </a:rPr>
                  <a:t>CERN</a:t>
                </a:r>
              </a:p>
              <a:p>
                <a:pPr>
                  <a:buFont typeface="Wingdings" pitchFamily="2" charset="2"/>
                  <a:buNone/>
                </a:pPr>
                <a:r>
                  <a:rPr lang="en-US" sz="1400" b="1" dirty="0" smtClean="0">
                    <a:solidFill>
                      <a:srgbClr val="FF0000"/>
                    </a:solidFill>
                    <a:latin typeface="Arial" pitchFamily="34" charset="0"/>
                  </a:rPr>
                  <a:t>	         </a:t>
                </a:r>
                <a:r>
                  <a:rPr lang="en-US" sz="1400" b="1" dirty="0">
                    <a:solidFill>
                      <a:srgbClr val="FF0000"/>
                    </a:solidFill>
                    <a:latin typeface="Arial" pitchFamily="34" charset="0"/>
                  </a:rPr>
                  <a:t>SC </a:t>
                </a:r>
                <a:r>
                  <a:rPr lang="en-US" sz="1400" b="1" dirty="0" smtClean="0">
                    <a:solidFill>
                      <a:srgbClr val="FF0000"/>
                    </a:solidFill>
                    <a:latin typeface="Arial" pitchFamily="34" charset="0"/>
                  </a:rPr>
                  <a:t>and magnet technologies</a:t>
                </a:r>
                <a:r>
                  <a:rPr lang="en-US" sz="1400" b="1" dirty="0">
                    <a:solidFill>
                      <a:srgbClr val="FF0000"/>
                    </a:solidFill>
                    <a:latin typeface="Arial" pitchFamily="34" charset="0"/>
                  </a:rPr>
                  <a:t>, </a:t>
                </a:r>
                <a:endParaRPr lang="en-US" sz="1400" b="1" dirty="0" smtClean="0">
                  <a:solidFill>
                    <a:srgbClr val="FF0000"/>
                  </a:solidFill>
                  <a:latin typeface="Arial" pitchFamily="34" charset="0"/>
                </a:endParaRPr>
              </a:p>
              <a:p>
                <a:pPr>
                  <a:buFont typeface="Wingdings" pitchFamily="2" charset="2"/>
                  <a:buNone/>
                </a:pPr>
                <a:r>
                  <a:rPr lang="en-US" sz="1400" b="1" dirty="0">
                    <a:solidFill>
                      <a:srgbClr val="FF0000"/>
                    </a:solidFill>
                    <a:latin typeface="Arial" pitchFamily="34" charset="0"/>
                  </a:rPr>
                  <a:t>	</a:t>
                </a:r>
                <a:r>
                  <a:rPr lang="en-US" sz="1400" b="1" dirty="0" smtClean="0">
                    <a:solidFill>
                      <a:srgbClr val="FF0000"/>
                    </a:solidFill>
                    <a:latin typeface="Arial" pitchFamily="34" charset="0"/>
                  </a:rPr>
                  <a:t>         </a:t>
                </a:r>
                <a:r>
                  <a:rPr lang="en-US" sz="1400" b="1" dirty="0" err="1" smtClean="0">
                    <a:solidFill>
                      <a:srgbClr val="FF0000"/>
                    </a:solidFill>
                    <a:latin typeface="Arial" pitchFamily="34" charset="0"/>
                  </a:rPr>
                  <a:t>Rad.safety</a:t>
                </a:r>
                <a:r>
                  <a:rPr lang="en-US" sz="1400" b="1" dirty="0">
                    <a:solidFill>
                      <a:srgbClr val="FF0000"/>
                    </a:solidFill>
                    <a:latin typeface="Arial" pitchFamily="34" charset="0"/>
                  </a:rPr>
                  <a:t>, energetics, </a:t>
                </a:r>
                <a:endParaRPr lang="en-US" sz="1400" b="1" dirty="0" smtClean="0">
                  <a:solidFill>
                    <a:srgbClr val="FF0000"/>
                  </a:solidFill>
                  <a:latin typeface="Arial" pitchFamily="34" charset="0"/>
                </a:endParaRPr>
              </a:p>
              <a:p>
                <a:pPr>
                  <a:buFont typeface="Wingdings" pitchFamily="2" charset="2"/>
                  <a:buNone/>
                </a:pPr>
                <a:r>
                  <a:rPr lang="en-US" sz="1400" b="1" dirty="0">
                    <a:solidFill>
                      <a:srgbClr val="FF0000"/>
                    </a:solidFill>
                    <a:latin typeface="Arial" pitchFamily="34" charset="0"/>
                  </a:rPr>
                  <a:t>	</a:t>
                </a:r>
                <a:r>
                  <a:rPr lang="en-US" sz="1400" b="1" dirty="0" smtClean="0">
                    <a:solidFill>
                      <a:srgbClr val="FF0000"/>
                    </a:solidFill>
                    <a:latin typeface="Arial" pitchFamily="34" charset="0"/>
                  </a:rPr>
                  <a:t>         Beam </a:t>
                </a:r>
                <a:r>
                  <a:rPr lang="en-US" sz="1400" b="1" dirty="0">
                    <a:solidFill>
                      <a:srgbClr val="FF0000"/>
                    </a:solidFill>
                    <a:latin typeface="Arial" pitchFamily="34" charset="0"/>
                  </a:rPr>
                  <a:t>cooling and dynamics, </a:t>
                </a:r>
                <a:endParaRPr lang="en-US" sz="1400" b="1" dirty="0" smtClean="0">
                  <a:solidFill>
                    <a:srgbClr val="FF0000"/>
                  </a:solidFill>
                  <a:latin typeface="Arial" pitchFamily="34" charset="0"/>
                </a:endParaRPr>
              </a:p>
              <a:p>
                <a:pPr>
                  <a:buFont typeface="Wingdings" pitchFamily="2" charset="2"/>
                  <a:buNone/>
                </a:pPr>
                <a:r>
                  <a:rPr lang="en-US" sz="1400" b="1" dirty="0">
                    <a:solidFill>
                      <a:srgbClr val="FF0000"/>
                    </a:solidFill>
                    <a:latin typeface="Arial" pitchFamily="34" charset="0"/>
                  </a:rPr>
                  <a:t>	</a:t>
                </a:r>
                <a:r>
                  <a:rPr lang="en-US" sz="1400" b="1" dirty="0" smtClean="0">
                    <a:solidFill>
                      <a:srgbClr val="FF0000"/>
                    </a:solidFill>
                    <a:latin typeface="Arial" pitchFamily="34" charset="0"/>
                  </a:rPr>
                  <a:t>	Metrology</a:t>
                </a:r>
                <a:endParaRPr lang="en-US" sz="1400" b="1" dirty="0">
                  <a:solidFill>
                    <a:srgbClr val="FF0000"/>
                  </a:solidFill>
                  <a:latin typeface="Arial" pitchFamily="34" charset="0"/>
                </a:endParaRPr>
              </a:p>
            </p:txBody>
          </p:sp>
          <p:pic>
            <p:nvPicPr>
              <p:cNvPr id="30" name="Picture 4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16361" y="289841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 Box 58"/>
            <p:cNvSpPr txBox="1">
              <a:spLocks noChangeArrowheads="1"/>
            </p:cNvSpPr>
            <p:nvPr/>
          </p:nvSpPr>
          <p:spPr bwMode="auto">
            <a:xfrm>
              <a:off x="-15837" y="4949793"/>
              <a:ext cx="4352020" cy="646331"/>
            </a:xfrm>
            <a:prstGeom prst="rect">
              <a:avLst/>
            </a:prstGeom>
            <a:solidFill>
              <a:schemeClr val="bg1"/>
            </a:solidFill>
            <a:ln w="9525">
              <a:solidFill>
                <a:srgbClr val="FF0000"/>
              </a:solidFill>
              <a:miter lim="800000"/>
              <a:headEnd/>
              <a:tailEnd/>
            </a:ln>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sz="2000" b="1" dirty="0">
                  <a:solidFill>
                    <a:srgbClr val="FF0000"/>
                  </a:solidFill>
                  <a:latin typeface="Arial" pitchFamily="34" charset="0"/>
                </a:rPr>
                <a:t> </a:t>
              </a:r>
              <a:r>
                <a:rPr lang="en-US" sz="2000" b="1" dirty="0" smtClean="0">
                  <a:solidFill>
                    <a:srgbClr val="FF0000"/>
                  </a:solidFill>
                  <a:latin typeface="Arial" pitchFamily="34" charset="0"/>
                </a:rPr>
                <a:t>  </a:t>
              </a:r>
              <a:r>
                <a:rPr lang="en-US" b="1" dirty="0" err="1" smtClean="0">
                  <a:solidFill>
                    <a:srgbClr val="FF0000"/>
                  </a:solidFill>
                  <a:latin typeface="Arial" pitchFamily="34" charset="0"/>
                </a:rPr>
                <a:t>MEPhI</a:t>
              </a:r>
              <a:r>
                <a:rPr lang="en-US" b="1" dirty="0" smtClean="0">
                  <a:solidFill>
                    <a:srgbClr val="FF0000"/>
                  </a:solidFill>
                  <a:latin typeface="Arial" pitchFamily="34" charset="0"/>
                </a:rPr>
                <a:t>, ARITP (</a:t>
              </a:r>
              <a:r>
                <a:rPr lang="en-US" b="1" dirty="0" err="1" smtClean="0">
                  <a:solidFill>
                    <a:srgbClr val="FF0000"/>
                  </a:solidFill>
                  <a:latin typeface="Arial" pitchFamily="34" charset="0"/>
                </a:rPr>
                <a:t>Snezhinsk</a:t>
              </a:r>
              <a:r>
                <a:rPr lang="en-US" b="1" dirty="0" smtClean="0">
                  <a:solidFill>
                    <a:srgbClr val="FF0000"/>
                  </a:solidFill>
                  <a:latin typeface="Arial" pitchFamily="34" charset="0"/>
                </a:rPr>
                <a:t>):</a:t>
              </a:r>
            </a:p>
            <a:p>
              <a:r>
                <a:rPr lang="en-US" sz="1600" b="1" dirty="0" smtClean="0">
                  <a:solidFill>
                    <a:srgbClr val="FF0000"/>
                  </a:solidFill>
                  <a:latin typeface="Arial" pitchFamily="34" charset="0"/>
                </a:rPr>
                <a:t>   RFQ </a:t>
              </a:r>
              <a:r>
                <a:rPr lang="en-US" sz="1600" b="1" dirty="0" err="1" smtClean="0">
                  <a:solidFill>
                    <a:srgbClr val="FF0000"/>
                  </a:solidFill>
                  <a:latin typeface="Arial" pitchFamily="34" charset="0"/>
                </a:rPr>
                <a:t>linac</a:t>
              </a:r>
              <a:r>
                <a:rPr lang="en-US" sz="1600" b="1" dirty="0" smtClean="0">
                  <a:solidFill>
                    <a:srgbClr val="FF0000"/>
                  </a:solidFill>
                  <a:latin typeface="Arial" pitchFamily="34" charset="0"/>
                </a:rPr>
                <a:t> for LU-20</a:t>
              </a:r>
              <a:endParaRPr lang="ru-RU" sz="1600" b="1" dirty="0" smtClean="0">
                <a:solidFill>
                  <a:srgbClr val="FF0000"/>
                </a:solidFill>
                <a:latin typeface="Arial" pitchFamily="34" charset="0"/>
              </a:endParaRPr>
            </a:p>
          </p:txBody>
        </p:sp>
        <p:grpSp>
          <p:nvGrpSpPr>
            <p:cNvPr id="5" name="Группа 4"/>
            <p:cNvGrpSpPr/>
            <p:nvPr/>
          </p:nvGrpSpPr>
          <p:grpSpPr>
            <a:xfrm>
              <a:off x="231" y="3307290"/>
              <a:ext cx="3488888" cy="1022991"/>
              <a:chOff x="98134" y="3043802"/>
              <a:chExt cx="3488888" cy="1022991"/>
            </a:xfrm>
          </p:grpSpPr>
          <p:pic>
            <p:nvPicPr>
              <p:cNvPr id="16" name="Picture 5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9512" y="3054652"/>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46319" y="3059634"/>
                <a:ext cx="1940703" cy="6808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98134" y="3043802"/>
                <a:ext cx="3488888" cy="102299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99298" y="3662814"/>
                <a:ext cx="3487724" cy="338554"/>
              </a:xfrm>
              <a:prstGeom prst="rect">
                <a:avLst/>
              </a:prstGeom>
              <a:noFill/>
              <a:ln>
                <a:noFill/>
              </a:ln>
            </p:spPr>
            <p:txBody>
              <a:bodyPr wrap="square" rtlCol="0">
                <a:spAutoFit/>
              </a:bodyPr>
              <a:lstStyle/>
              <a:p>
                <a:r>
                  <a:rPr lang="en-US" dirty="0" smtClean="0"/>
                  <a:t>[</a:t>
                </a:r>
                <a:r>
                  <a:rPr lang="en-US" sz="1400" b="1" dirty="0" err="1" smtClean="0"/>
                  <a:t>HeliumMash</a:t>
                </a:r>
                <a:r>
                  <a:rPr lang="en-US" sz="1400" b="1" dirty="0" smtClean="0"/>
                  <a:t>, </a:t>
                </a:r>
                <a:r>
                  <a:rPr lang="en-US" sz="1400" b="1" dirty="0" err="1" smtClean="0"/>
                  <a:t>CryogenMash</a:t>
                </a:r>
                <a:r>
                  <a:rPr lang="en-US" sz="1400" b="1" dirty="0"/>
                  <a:t> </a:t>
                </a:r>
                <a:r>
                  <a:rPr lang="en-US" sz="1400" b="1" dirty="0" smtClean="0"/>
                  <a:t>(Moscow)]</a:t>
                </a:r>
                <a:endParaRPr lang="ru-RU" sz="1400" b="1" dirty="0"/>
              </a:p>
            </p:txBody>
          </p:sp>
        </p:grpSp>
      </p:grpSp>
    </p:spTree>
    <p:extLst>
      <p:ext uri="{BB962C8B-B14F-4D97-AF65-F5344CB8AC3E}">
        <p14:creationId xmlns:p14="http://schemas.microsoft.com/office/powerpoint/2010/main" val="136695574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0"/>
            <a:ext cx="9241095" cy="5853470"/>
            <a:chOff x="0" y="0"/>
            <a:chExt cx="9241095" cy="5853470"/>
          </a:xfrm>
        </p:grpSpPr>
        <p:pic>
          <p:nvPicPr>
            <p:cNvPr id="11"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Box 4"/>
            <p:cNvSpPr txBox="1">
              <a:spLocks noChangeArrowheads="1"/>
            </p:cNvSpPr>
            <p:nvPr/>
          </p:nvSpPr>
          <p:spPr bwMode="auto">
            <a:xfrm>
              <a:off x="179512" y="196384"/>
              <a:ext cx="906158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2800" b="1" dirty="0" smtClean="0">
                  <a:solidFill>
                    <a:srgbClr val="000090"/>
                  </a:solidFill>
                </a:rPr>
                <a:t>3. Strategy of The </a:t>
              </a:r>
              <a:r>
                <a:rPr lang="en-US" sz="2800" b="1" dirty="0">
                  <a:solidFill>
                    <a:srgbClr val="000090"/>
                  </a:solidFill>
                </a:rPr>
                <a:t>Project </a:t>
              </a:r>
              <a:r>
                <a:rPr lang="en-US" sz="2800" b="1" dirty="0" smtClean="0">
                  <a:solidFill>
                    <a:srgbClr val="000090"/>
                  </a:solidFill>
                </a:rPr>
                <a:t>Luminosity Achievement</a:t>
              </a:r>
              <a:endParaRPr lang="ru-RU" sz="2800" b="1" dirty="0">
                <a:solidFill>
                  <a:srgbClr val="000090"/>
                </a:solidFill>
              </a:endParaRPr>
            </a:p>
          </p:txBody>
        </p:sp>
        <p:sp>
          <p:nvSpPr>
            <p:cNvPr id="8196" name="TextBox 5"/>
            <p:cNvSpPr txBox="1">
              <a:spLocks noChangeArrowheads="1"/>
            </p:cNvSpPr>
            <p:nvPr/>
          </p:nvSpPr>
          <p:spPr bwMode="auto">
            <a:xfrm>
              <a:off x="107504" y="836712"/>
              <a:ext cx="8784976"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marL="457200" indent="-457200" algn="just" eaLnBrk="1" hangingPunct="1">
                <a:spcAft>
                  <a:spcPts val="0"/>
                </a:spcAft>
                <a:buAutoNum type="arabicPeriod"/>
              </a:pPr>
              <a:r>
                <a:rPr lang="en-US" sz="2000" b="1" dirty="0" smtClean="0"/>
                <a:t>Maximum </a:t>
              </a:r>
              <a:r>
                <a:rPr lang="en-US" sz="2000" b="1" dirty="0" smtClean="0">
                  <a:solidFill>
                    <a:srgbClr val="FF0000"/>
                  </a:solidFill>
                </a:rPr>
                <a:t>r.m.s. bunch length </a:t>
              </a:r>
              <a:r>
                <a:rPr lang="en-US" sz="2000" b="1" dirty="0" smtClean="0"/>
                <a:t>is chosen equal to </a:t>
              </a:r>
              <a:r>
                <a:rPr lang="ru-RU" sz="2000" b="1" dirty="0" smtClean="0">
                  <a:solidFill>
                    <a:srgbClr val="FF0000"/>
                  </a:solidFill>
                </a:rPr>
                <a:t>0.6</a:t>
              </a:r>
              <a:r>
                <a:rPr lang="en-US" sz="2000" b="1" dirty="0" smtClean="0">
                  <a:solidFill>
                    <a:srgbClr val="FF0000"/>
                  </a:solidFill>
                </a:rPr>
                <a:t> m</a:t>
              </a:r>
              <a:r>
                <a:rPr lang="en-US" sz="2000" b="1" dirty="0" smtClean="0"/>
                <a:t> to have the “luminosity concentration” at Inner Tracker (IT) of MPD.</a:t>
              </a:r>
            </a:p>
            <a:p>
              <a:pPr algn="just" eaLnBrk="1" hangingPunct="1">
                <a:spcAft>
                  <a:spcPts val="0"/>
                </a:spcAft>
              </a:pPr>
              <a:endParaRPr lang="en-US" sz="800" b="1" dirty="0" smtClean="0"/>
            </a:p>
            <a:p>
              <a:pPr algn="just" eaLnBrk="1" hangingPunct="1">
                <a:spcAft>
                  <a:spcPts val="0"/>
                </a:spcAft>
              </a:pPr>
              <a:r>
                <a:rPr lang="en-US" sz="2000" b="1" dirty="0" smtClean="0"/>
                <a:t>2. </a:t>
              </a:r>
              <a:r>
                <a:rPr lang="en-US" sz="2000" b="1" dirty="0" smtClean="0">
                  <a:solidFill>
                    <a:srgbClr val="FF0000"/>
                  </a:solidFill>
                </a:rPr>
                <a:t>Maximum </a:t>
              </a:r>
              <a:r>
                <a:rPr lang="en-US" sz="2000" b="1" dirty="0">
                  <a:solidFill>
                    <a:srgbClr val="FF0000"/>
                  </a:solidFill>
                </a:rPr>
                <a:t>peak luminosity </a:t>
              </a:r>
              <a:r>
                <a:rPr lang="en-US" sz="2000" b="1" dirty="0"/>
                <a:t>(limited by </a:t>
              </a:r>
              <a:r>
                <a:rPr lang="en-US" sz="2000" b="1" dirty="0" smtClean="0"/>
                <a:t>the beam space charge – the </a:t>
              </a:r>
              <a:r>
                <a:rPr lang="en-US" sz="2000" b="1" dirty="0" err="1" smtClean="0"/>
                <a:t>Lasslett</a:t>
              </a:r>
              <a:r>
                <a:rPr lang="en-US" sz="2000" b="1" dirty="0" smtClean="0"/>
                <a:t> </a:t>
              </a:r>
              <a:r>
                <a:rPr lang="en-US" sz="2000" b="1" dirty="0"/>
                <a:t>tune shift) is achieved </a:t>
              </a:r>
              <a:r>
                <a:rPr lang="en-US" sz="2000" b="1" dirty="0" smtClean="0"/>
                <a:t>at </a:t>
              </a:r>
              <a:r>
                <a:rPr lang="en-US" sz="2000" b="1" dirty="0" smtClean="0">
                  <a:solidFill>
                    <a:srgbClr val="FF0000"/>
                  </a:solidFill>
                </a:rPr>
                <a:t>maximum emittance</a:t>
              </a:r>
              <a:r>
                <a:rPr lang="ru-RU" sz="2000" b="1" dirty="0"/>
                <a:t>:</a:t>
              </a:r>
              <a:r>
                <a:rPr lang="en-US" sz="2000" b="1" dirty="0"/>
                <a:t> </a:t>
              </a:r>
              <a:endParaRPr lang="en-US" sz="2000" b="1" dirty="0" smtClean="0"/>
            </a:p>
            <a:p>
              <a:pPr eaLnBrk="1" hangingPunct="1">
                <a:spcAft>
                  <a:spcPts val="0"/>
                </a:spcAft>
              </a:pPr>
              <a:r>
                <a:rPr lang="en-US" sz="2000" b="1" dirty="0">
                  <a:latin typeface="Brush Script MT Italic"/>
                  <a:cs typeface="Brush Script MT Italic"/>
                </a:rPr>
                <a:t> </a:t>
              </a:r>
              <a:r>
                <a:rPr lang="en-US" sz="2000" b="1" dirty="0" smtClean="0">
                  <a:latin typeface="Brush Script MT Italic"/>
                  <a:cs typeface="Brush Script MT Italic"/>
                </a:rPr>
                <a:t>       </a:t>
              </a:r>
              <a:r>
                <a:rPr lang="en-US" sz="2000" b="1" dirty="0" err="1" smtClean="0">
                  <a:latin typeface="Brush Script MT Italic"/>
                  <a:cs typeface="Brush Script MT Italic"/>
                </a:rPr>
                <a:t>E</a:t>
              </a:r>
              <a:r>
                <a:rPr lang="en-US" sz="2000" b="1" baseline="-25000" dirty="0" err="1" smtClean="0"/>
                <a:t>rms</a:t>
              </a:r>
              <a:r>
                <a:rPr lang="en-US" sz="2000" b="1" dirty="0" smtClean="0"/>
                <a:t> </a:t>
              </a:r>
              <a:r>
                <a:rPr lang="en-US" sz="2000" b="1" dirty="0"/>
                <a:t>=</a:t>
              </a:r>
              <a:r>
                <a:rPr lang="ru-RU" sz="2000" b="1" dirty="0"/>
                <a:t> 1.1 </a:t>
              </a:r>
              <a:r>
                <a:rPr lang="ru-RU" sz="2000" b="1" dirty="0">
                  <a:sym typeface="Symbol" charset="0"/>
                </a:rPr>
                <a:t></a:t>
              </a:r>
              <a:r>
                <a:rPr lang="en-US" sz="2000" b="1" dirty="0">
                  <a:sym typeface="Symbol" charset="0"/>
                </a:rPr>
                <a:t>mm</a:t>
              </a:r>
              <a:r>
                <a:rPr lang="ru-RU" sz="2000" b="1" dirty="0">
                  <a:sym typeface="Symbol" charset="0"/>
                </a:rPr>
                <a:t></a:t>
              </a:r>
              <a:r>
                <a:rPr lang="en-US" sz="2000" b="1" dirty="0" err="1">
                  <a:sym typeface="Symbol" charset="0"/>
                </a:rPr>
                <a:t>mrad</a:t>
              </a:r>
              <a:r>
                <a:rPr lang="ru-RU" sz="2000" b="1" dirty="0">
                  <a:sym typeface="Symbol" charset="0"/>
                </a:rPr>
                <a:t> </a:t>
              </a:r>
              <a:r>
                <a:rPr lang="ru-RU" sz="2000" b="1" dirty="0" smtClean="0">
                  <a:sym typeface="Symbol" charset="0"/>
                </a:rPr>
                <a:t>(</a:t>
              </a:r>
              <a:r>
                <a:rPr lang="en-US" sz="2000" b="1" dirty="0" smtClean="0">
                  <a:sym typeface="Symbol" charset="0"/>
                </a:rPr>
                <a:t>the beam radius</a:t>
              </a:r>
              <a:r>
                <a:rPr lang="ru-RU" sz="2000" b="1" dirty="0" smtClean="0">
                  <a:sym typeface="Symbol" charset="0"/>
                </a:rPr>
                <a:t> </a:t>
              </a:r>
              <a:r>
                <a:rPr lang="ru-RU" sz="2000" b="1" dirty="0">
                  <a:sym typeface="Symbol" charset="0"/>
                </a:rPr>
                <a:t>= 1</a:t>
              </a:r>
              <a:r>
                <a:rPr lang="en-US" sz="2000" b="1" dirty="0">
                  <a:sym typeface="Symbol" charset="0"/>
                </a:rPr>
                <a:t>/</a:t>
              </a:r>
              <a:r>
                <a:rPr lang="ru-RU" sz="2000" b="1" dirty="0">
                  <a:sym typeface="Symbol" charset="0"/>
                </a:rPr>
                <a:t>6 </a:t>
              </a:r>
              <a:r>
                <a:rPr lang="en-US" sz="2000" b="1" dirty="0" smtClean="0">
                  <a:sym typeface="Symbol" charset="0"/>
                </a:rPr>
                <a:t>of the ring aperture</a:t>
              </a:r>
              <a:r>
                <a:rPr lang="ru-RU" sz="2000" b="1" dirty="0" smtClean="0">
                  <a:sym typeface="Symbol" charset="0"/>
                </a:rPr>
                <a:t>)</a:t>
              </a:r>
              <a:r>
                <a:rPr lang="en-US" sz="2000" b="1" dirty="0" smtClean="0">
                  <a:sym typeface="Symbol" charset="0"/>
                </a:rPr>
                <a:t>.</a:t>
              </a:r>
              <a:r>
                <a:rPr lang="ru-RU" sz="2000" b="1" dirty="0" smtClean="0"/>
                <a:t> </a:t>
              </a:r>
              <a:endParaRPr lang="en-US" sz="2000" b="1" dirty="0" smtClean="0"/>
            </a:p>
            <a:p>
              <a:pPr algn="just" eaLnBrk="1" hangingPunct="1">
                <a:spcAft>
                  <a:spcPts val="0"/>
                </a:spcAft>
              </a:pPr>
              <a:endParaRPr lang="en-US" sz="800" b="1" dirty="0" smtClean="0"/>
            </a:p>
            <a:p>
              <a:pPr algn="just" eaLnBrk="1" hangingPunct="1">
                <a:spcAft>
                  <a:spcPts val="0"/>
                </a:spcAft>
              </a:pPr>
              <a:r>
                <a:rPr lang="en-US" sz="2000" b="1" dirty="0" smtClean="0"/>
                <a:t>3. Maximum ion number per </a:t>
              </a:r>
              <a:r>
                <a:rPr lang="en-US" sz="2000" b="1" dirty="0"/>
                <a:t>bunch is limited </a:t>
              </a:r>
              <a:r>
                <a:rPr lang="en-US" sz="2000" b="1" dirty="0" smtClean="0"/>
                <a:t>by </a:t>
              </a:r>
            </a:p>
            <a:p>
              <a:pPr algn="just" eaLnBrk="1" hangingPunct="1">
                <a:spcAft>
                  <a:spcPts val="0"/>
                </a:spcAft>
              </a:pPr>
              <a:r>
                <a:rPr lang="en-US" sz="2000" b="1" dirty="0">
                  <a:solidFill>
                    <a:srgbClr val="FF0000"/>
                  </a:solidFill>
                </a:rPr>
                <a:t>	</a:t>
              </a:r>
              <a:r>
                <a:rPr lang="en-US" sz="2000" b="1" dirty="0" smtClean="0">
                  <a:solidFill>
                    <a:srgbClr val="FF0000"/>
                  </a:solidFill>
                </a:rPr>
                <a:t>the tune shift value</a:t>
              </a:r>
              <a:r>
                <a:rPr lang="ru-RU" sz="2000" b="1" dirty="0" smtClean="0">
                  <a:solidFill>
                    <a:srgbClr val="FF0000"/>
                  </a:solidFill>
                </a:rPr>
                <a:t> </a:t>
              </a:r>
              <a:r>
                <a:rPr lang="ru-RU" sz="2000" b="1" dirty="0">
                  <a:solidFill>
                    <a:srgbClr val="FF0000"/>
                  </a:solidFill>
                  <a:sym typeface="Symbol" charset="0"/>
                </a:rPr>
                <a:t> </a:t>
              </a:r>
              <a:r>
                <a:rPr lang="ru-RU" sz="2000" b="1" dirty="0" smtClean="0">
                  <a:solidFill>
                    <a:srgbClr val="FF0000"/>
                  </a:solidFill>
                  <a:sym typeface="Symbol" charset="0"/>
                </a:rPr>
                <a:t>0.05</a:t>
              </a:r>
              <a:r>
                <a:rPr lang="en-US" sz="2000" b="1" dirty="0" smtClean="0">
                  <a:solidFill>
                    <a:srgbClr val="FF0000"/>
                  </a:solidFill>
                  <a:sym typeface="Symbol" charset="0"/>
                </a:rPr>
                <a:t>.</a:t>
              </a:r>
            </a:p>
            <a:p>
              <a:pPr algn="just" eaLnBrk="1" hangingPunct="1">
                <a:spcAft>
                  <a:spcPts val="0"/>
                </a:spcAft>
              </a:pPr>
              <a:endParaRPr lang="en-US" sz="800" b="1" dirty="0" smtClean="0"/>
            </a:p>
            <a:p>
              <a:pPr algn="just" eaLnBrk="1" hangingPunct="1">
                <a:spcAft>
                  <a:spcPts val="0"/>
                </a:spcAft>
              </a:pPr>
              <a:r>
                <a:rPr lang="en-US" sz="2000" b="1" dirty="0" smtClean="0"/>
                <a:t>4. </a:t>
              </a:r>
              <a:r>
                <a:rPr lang="en-US" sz="2000" b="1" dirty="0" smtClean="0">
                  <a:solidFill>
                    <a:srgbClr val="FF0000"/>
                  </a:solidFill>
                </a:rPr>
                <a:t>Number </a:t>
              </a:r>
              <a:r>
                <a:rPr lang="en-US" sz="2000" b="1" dirty="0">
                  <a:solidFill>
                    <a:srgbClr val="FF0000"/>
                  </a:solidFill>
                </a:rPr>
                <a:t>of bunches </a:t>
              </a:r>
              <a:r>
                <a:rPr lang="ru-RU" sz="2000" b="1" dirty="0">
                  <a:solidFill>
                    <a:srgbClr val="FF0000"/>
                  </a:solidFill>
                </a:rPr>
                <a:t>= 22</a:t>
              </a:r>
              <a:r>
                <a:rPr lang="en-US" sz="2000" b="1" dirty="0"/>
                <a:t>  </a:t>
              </a:r>
              <a:r>
                <a:rPr lang="en-US" sz="2000" b="1" dirty="0" smtClean="0"/>
                <a:t>=&gt; </a:t>
              </a:r>
              <a:r>
                <a:rPr lang="ru-RU" sz="2000" b="1" dirty="0" smtClean="0"/>
                <a:t> </a:t>
              </a:r>
              <a:r>
                <a:rPr lang="en-US" sz="2000" b="1" dirty="0"/>
                <a:t>to </a:t>
              </a:r>
              <a:r>
                <a:rPr lang="en-US" sz="2000" b="1" dirty="0" smtClean="0"/>
                <a:t>avoid </a:t>
              </a:r>
              <a:r>
                <a:rPr lang="en-US" sz="2000" b="1" dirty="0"/>
                <a:t>parasitic </a:t>
              </a:r>
              <a:r>
                <a:rPr lang="en-US" sz="2000" b="1" dirty="0" smtClean="0"/>
                <a:t>collisions of the bunches in the common part of the Collider straight section.</a:t>
              </a:r>
            </a:p>
            <a:p>
              <a:pPr algn="just" eaLnBrk="1" hangingPunct="1">
                <a:spcAft>
                  <a:spcPts val="0"/>
                </a:spcAft>
              </a:pPr>
              <a:endParaRPr lang="en-US" sz="800" b="1" dirty="0" smtClean="0"/>
            </a:p>
            <a:p>
              <a:pPr algn="just" eaLnBrk="1" hangingPunct="1">
                <a:spcAft>
                  <a:spcPts val="0"/>
                </a:spcAft>
              </a:pPr>
              <a:r>
                <a:rPr lang="en-US" sz="2000" b="1" dirty="0" smtClean="0"/>
                <a:t>5. RF multiplicity </a:t>
              </a:r>
              <a:r>
                <a:rPr lang="ru-RU" sz="2000" b="1" dirty="0" smtClean="0"/>
                <a:t>= </a:t>
              </a:r>
              <a:r>
                <a:rPr lang="ru-RU" sz="2000" b="1" dirty="0"/>
                <a:t>3</a:t>
              </a:r>
              <a:r>
                <a:rPr lang="en-US" sz="2000" b="1" dirty="0"/>
                <a:t> </a:t>
              </a:r>
              <a:r>
                <a:rPr lang="en-US" sz="2000" b="1" dirty="0" smtClean="0"/>
                <a:t>=&gt; </a:t>
              </a:r>
              <a:r>
                <a:rPr lang="en-US" sz="2000" b="1" dirty="0" err="1"/>
                <a:t>separatrix</a:t>
              </a:r>
              <a:r>
                <a:rPr lang="en-US" sz="2000" b="1" dirty="0"/>
                <a:t> area is by 25 times exceeds </a:t>
              </a:r>
              <a:r>
                <a:rPr lang="en-US" sz="2000" b="1" dirty="0" smtClean="0"/>
                <a:t>the beam longitudinal emittance.</a:t>
              </a:r>
            </a:p>
            <a:p>
              <a:pPr algn="just" eaLnBrk="1" hangingPunct="1">
                <a:spcAft>
                  <a:spcPts val="0"/>
                </a:spcAft>
              </a:pPr>
              <a:endParaRPr lang="en-US" sz="800" b="1" dirty="0" smtClean="0"/>
            </a:p>
            <a:p>
              <a:pPr algn="just" eaLnBrk="1" hangingPunct="1">
                <a:spcAft>
                  <a:spcPts val="0"/>
                </a:spcAft>
              </a:pPr>
              <a:r>
                <a:rPr lang="en-US" sz="2000" b="1" dirty="0" smtClean="0"/>
                <a:t>6. </a:t>
              </a:r>
              <a:r>
                <a:rPr lang="en-US" sz="2000" b="1" dirty="0"/>
                <a:t>The ratio between horizontal, vertical emittances and </a:t>
              </a:r>
              <a:r>
                <a:rPr lang="en-US" sz="2000" b="1" dirty="0" smtClean="0"/>
                <a:t>ion momentum spread </a:t>
              </a:r>
              <a:r>
                <a:rPr lang="en-US" sz="2000" b="1" dirty="0"/>
                <a:t>is defined by the </a:t>
              </a:r>
              <a:r>
                <a:rPr lang="en-US" sz="2000" b="1" dirty="0">
                  <a:solidFill>
                    <a:srgbClr val="FF0000"/>
                  </a:solidFill>
                </a:rPr>
                <a:t>equilibrium of IBS </a:t>
              </a:r>
              <a:r>
                <a:rPr lang="en-US" sz="2000" b="1" dirty="0" smtClean="0">
                  <a:solidFill>
                    <a:srgbClr val="FF0000"/>
                  </a:solidFill>
                </a:rPr>
                <a:t>rates </a:t>
              </a:r>
              <a:r>
                <a:rPr lang="en-US" sz="2000" b="1" dirty="0" smtClean="0"/>
                <a:t>for each degree of freedom.</a:t>
              </a:r>
              <a:endParaRPr lang="en-US" sz="2000" b="1" dirty="0"/>
            </a:p>
          </p:txBody>
        </p:sp>
      </p:grpSp>
    </p:spTree>
    <p:extLst>
      <p:ext uri="{BB962C8B-B14F-4D97-AF65-F5344CB8AC3E}">
        <p14:creationId xmlns:p14="http://schemas.microsoft.com/office/powerpoint/2010/main" val="2800458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Group 136"/>
          <p:cNvGraphicFramePr>
            <a:graphicFrameLocks noGrp="1"/>
          </p:cNvGraphicFramePr>
          <p:nvPr>
            <p:extLst>
              <p:ext uri="{D42A27DB-BD31-4B8C-83A1-F6EECF244321}">
                <p14:modId xmlns:p14="http://schemas.microsoft.com/office/powerpoint/2010/main" val="3406617018"/>
              </p:ext>
            </p:extLst>
          </p:nvPr>
        </p:nvGraphicFramePr>
        <p:xfrm>
          <a:off x="233363" y="1124744"/>
          <a:ext cx="8774112" cy="5121144"/>
        </p:xfrm>
        <a:graphic>
          <a:graphicData uri="http://schemas.openxmlformats.org/drawingml/2006/table">
            <a:tbl>
              <a:tblPr/>
              <a:tblGrid>
                <a:gridCol w="2490787"/>
                <a:gridCol w="1512888"/>
                <a:gridCol w="1249362"/>
                <a:gridCol w="1847850"/>
                <a:gridCol w="1673225"/>
              </a:tblGrid>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1" i="1" u="none" strike="noStrike" cap="none" normalizeH="0" baseline="0" dirty="0">
                          <a:ln>
                            <a:noFill/>
                          </a:ln>
                          <a:solidFill>
                            <a:srgbClr val="0000CC"/>
                          </a:solidFill>
                          <a:effectLst/>
                          <a:latin typeface="Arial" charset="0"/>
                          <a:ea typeface="SimSun" charset="0"/>
                        </a:rPr>
                        <a:t>Parameter</a:t>
                      </a:r>
                      <a:endParaRPr kumimoji="0" lang="ru-RU" altLang="ru-RU" sz="1800" b="1" i="1" u="none" strike="noStrike" cap="none" normalizeH="0" baseline="0" dirty="0">
                        <a:ln>
                          <a:noFill/>
                        </a:ln>
                        <a:solidFill>
                          <a:srgbClr val="0000CC"/>
                        </a:solidFill>
                        <a:effectLst/>
                        <a:latin typeface="Arial" charset="0"/>
                        <a:ea typeface="SimSun" charset="0"/>
                      </a:endParaRPr>
                    </a:p>
                  </a:txBody>
                  <a:tcPr marL="91450" marR="91450" marT="45738" marB="4573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1" i="1" u="none" strike="noStrike" cap="none" normalizeH="0" baseline="0">
                          <a:ln>
                            <a:noFill/>
                          </a:ln>
                          <a:solidFill>
                            <a:srgbClr val="0000CC"/>
                          </a:solidFill>
                          <a:effectLst/>
                          <a:latin typeface="Arial" charset="0"/>
                          <a:ea typeface="SimSun" charset="0"/>
                        </a:rPr>
                        <a:t>Achieved</a:t>
                      </a:r>
                      <a:endParaRPr kumimoji="0" lang="ru-RU" altLang="ru-RU" sz="1800" b="1" i="1" u="none" strike="noStrike" cap="none" normalizeH="0" baseline="0">
                        <a:ln>
                          <a:noFill/>
                        </a:ln>
                        <a:solidFill>
                          <a:srgbClr val="0000CC"/>
                        </a:solidFill>
                        <a:effectLst/>
                        <a:latin typeface="Arial" charset="0"/>
                        <a:ea typeface="SimSun"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dirty="0">
                          <a:ln>
                            <a:noFill/>
                          </a:ln>
                          <a:solidFill>
                            <a:srgbClr val="0000CC"/>
                          </a:solidFill>
                          <a:effectLst/>
                          <a:latin typeface="Arial" charset="0"/>
                          <a:ea typeface="MS PGothic" charset="-128"/>
                        </a:rPr>
                        <a:t>Project (</a:t>
                      </a:r>
                      <a:r>
                        <a:rPr kumimoji="0" lang="en-US" altLang="ru-RU" sz="1800" b="1" i="1" u="none" strike="noStrike" cap="none" normalizeH="0" baseline="0" dirty="0" smtClean="0">
                          <a:ln>
                            <a:noFill/>
                          </a:ln>
                          <a:solidFill>
                            <a:srgbClr val="0000CC"/>
                          </a:solidFill>
                          <a:effectLst/>
                          <a:latin typeface="Arial" charset="0"/>
                          <a:ea typeface="MS PGothic" charset="-128"/>
                        </a:rPr>
                        <a:t>201</a:t>
                      </a:r>
                      <a:r>
                        <a:rPr kumimoji="0" lang="ru-RU" altLang="ru-RU" sz="1800" b="1" i="1" u="none" strike="noStrike" cap="none" normalizeH="0" baseline="0" dirty="0" smtClean="0">
                          <a:ln>
                            <a:noFill/>
                          </a:ln>
                          <a:solidFill>
                            <a:srgbClr val="0000CC"/>
                          </a:solidFill>
                          <a:effectLst/>
                          <a:latin typeface="Arial" charset="0"/>
                          <a:ea typeface="MS PGothic" charset="-128"/>
                        </a:rPr>
                        <a:t>7 </a:t>
                      </a:r>
                      <a:r>
                        <a:rPr kumimoji="0" lang="en-US" altLang="ru-RU" sz="1800" b="1" i="1" u="none" strike="noStrike" cap="none" normalizeH="0" baseline="0" dirty="0" smtClean="0">
                          <a:ln>
                            <a:noFill/>
                          </a:ln>
                          <a:solidFill>
                            <a:srgbClr val="0000CC"/>
                          </a:solidFill>
                          <a:effectLst/>
                          <a:latin typeface="Arial" charset="0"/>
                          <a:ea typeface="MS PGothic" charset="-128"/>
                        </a:rPr>
                        <a:t> -  </a:t>
                      </a:r>
                      <a:r>
                        <a:rPr kumimoji="0" lang="ru-RU" altLang="ru-RU" sz="1800" b="1" i="1" u="none" strike="noStrike" cap="none" normalizeH="0" baseline="0" dirty="0" smtClean="0">
                          <a:ln>
                            <a:noFill/>
                          </a:ln>
                          <a:solidFill>
                            <a:srgbClr val="FF3300"/>
                          </a:solidFill>
                          <a:effectLst/>
                          <a:latin typeface="Arial" charset="0"/>
                          <a:ea typeface="MS PGothic" charset="-128"/>
                        </a:rPr>
                        <a:t>20</a:t>
                      </a:r>
                      <a:r>
                        <a:rPr kumimoji="0" lang="en-US" altLang="ru-RU" sz="1800" b="1" i="1" u="none" strike="noStrike" cap="none" normalizeH="0" baseline="0" dirty="0" smtClean="0">
                          <a:ln>
                            <a:noFill/>
                          </a:ln>
                          <a:solidFill>
                            <a:srgbClr val="FF3300"/>
                          </a:solidFill>
                          <a:effectLst/>
                          <a:latin typeface="Arial" charset="0"/>
                          <a:ea typeface="MS PGothic" charset="-128"/>
                        </a:rPr>
                        <a:t>20</a:t>
                      </a:r>
                      <a:r>
                        <a:rPr kumimoji="0" lang="en-US" altLang="ru-RU" sz="1800" b="1" i="1" u="none" strike="noStrike" cap="none" normalizeH="0" baseline="0" dirty="0" smtClean="0">
                          <a:ln>
                            <a:noFill/>
                          </a:ln>
                          <a:solidFill>
                            <a:srgbClr val="0000CC"/>
                          </a:solidFill>
                          <a:effectLst/>
                          <a:latin typeface="Arial" charset="0"/>
                          <a:ea typeface="MS PGothic" charset="-128"/>
                        </a:rPr>
                        <a:t>)</a:t>
                      </a:r>
                      <a:endParaRPr kumimoji="0" lang="ru-RU" altLang="ru-RU" sz="1800" b="1" i="1" u="none" strike="noStrike" cap="none" normalizeH="0" baseline="0" dirty="0">
                        <a:ln>
                          <a:noFill/>
                        </a:ln>
                        <a:solidFill>
                          <a:srgbClr val="0000CC"/>
                        </a:solidFill>
                        <a:effectLst/>
                        <a:latin typeface="Arial" charset="0"/>
                        <a:ea typeface="MS PGothic" charset="-128"/>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Magnetic field, 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2.0</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2.0 (B</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 = 42.8 Tm)</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Field ramp, T/s</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0.8</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1.0</a:t>
                      </a:r>
                      <a:endParaRPr kumimoji="0" lang="cs-CZ" altLang="ru-RU" sz="1800" b="1" i="0" u="none" strike="noStrike" cap="none" normalizeH="0" baseline="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Repetition period, s</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8.0</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5.0</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cs-CZ" altLang="ru-RU" sz="1800" b="1" i="1" u="none" strike="noStrike" cap="none" normalizeH="0" baseline="0">
                        <a:ln>
                          <a:noFill/>
                        </a:ln>
                        <a:solidFill>
                          <a:srgbClr val="FF0000"/>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E, GeV/u</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0" i="0" u="none" strike="noStrike" cap="none" normalizeH="0" baseline="0" dirty="0">
                          <a:ln>
                            <a:noFill/>
                          </a:ln>
                          <a:solidFill>
                            <a:srgbClr val="000099"/>
                          </a:solidFill>
                          <a:effectLst/>
                          <a:latin typeface="Arial" charset="0"/>
                          <a:ea typeface="MS PGothic" charset="-128"/>
                          <a:cs typeface="Arial" charset="0"/>
                          <a:sym typeface="Symbol" charset="2"/>
                        </a:rPr>
                        <a:t>Ions</a:t>
                      </a:r>
                      <a:r>
                        <a:rPr kumimoji="0" lang="en-US" altLang="ru-RU" sz="1800" b="0" i="0" u="none" strike="noStrike" cap="none" normalizeH="0" baseline="0" dirty="0" smtClean="0">
                          <a:ln>
                            <a:noFill/>
                          </a:ln>
                          <a:solidFill>
                            <a:srgbClr val="000099"/>
                          </a:solidFill>
                          <a:effectLst/>
                          <a:latin typeface="Arial" charset="0"/>
                          <a:ea typeface="MS PGothic" charset="-128"/>
                          <a:cs typeface="Arial" charset="0"/>
                          <a:sym typeface="Symbol" charset="2"/>
                        </a:rPr>
                        <a:t>/cycle</a:t>
                      </a:r>
                      <a:endParaRPr kumimoji="0" lang="cs-CZ" altLang="ru-RU" sz="1800" b="0"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Energy, </a:t>
                      </a:r>
                      <a:r>
                        <a:rPr kumimoji="0" lang="en-US" altLang="ru-RU" sz="1600" b="1" i="0" u="none" strike="noStrike" cap="none" normalizeH="0" baseline="0" dirty="0" err="1">
                          <a:ln>
                            <a:noFill/>
                          </a:ln>
                          <a:solidFill>
                            <a:srgbClr val="000099"/>
                          </a:solidFill>
                          <a:effectLst/>
                          <a:latin typeface="Arial" charset="0"/>
                          <a:ea typeface="MS PGothic" charset="-128"/>
                          <a:cs typeface="Arial" charset="0"/>
                          <a:sym typeface="Symbol" charset="2"/>
                        </a:rPr>
                        <a:t>GeV</a:t>
                      </a:r>
                      <a:r>
                        <a:rPr kumimoji="0" lang="en-US" altLang="ru-RU" sz="1600" b="1" i="0" u="none" strike="noStrike" cap="none" normalizeH="0" baseline="0" dirty="0">
                          <a:ln>
                            <a:noFill/>
                          </a:ln>
                          <a:solidFill>
                            <a:srgbClr val="000099"/>
                          </a:solidFill>
                          <a:effectLst/>
                          <a:latin typeface="Arial" charset="0"/>
                          <a:ea typeface="MS PGothic" charset="-128"/>
                          <a:cs typeface="Arial" charset="0"/>
                          <a:sym typeface="Symbol" charset="2"/>
                        </a:rPr>
                        <a:t>/u</a:t>
                      </a:r>
                      <a:endParaRPr kumimoji="0" lang="cs-CZ" altLang="ru-RU" sz="16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Ions/ cycle</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Light ions </a:t>
                      </a:r>
                      <a:r>
                        <a:rPr kumimoji="0" lang="en-US" altLang="ru-RU" sz="1800" b="1" i="1" u="none" strike="noStrike" cap="none" normalizeH="0" baseline="0">
                          <a:ln>
                            <a:noFill/>
                          </a:ln>
                          <a:solidFill>
                            <a:srgbClr val="FF0000"/>
                          </a:solidFill>
                          <a:effectLst/>
                          <a:latin typeface="Arial" charset="0"/>
                          <a:ea typeface="MS PGothic" charset="-128"/>
                          <a:cs typeface="Arial" charset="0"/>
                          <a:sym typeface="Symbol" charset="2"/>
                        </a:rPr>
                        <a:t>   </a:t>
                      </a:r>
                      <a:r>
                        <a:rPr kumimoji="0" lang="en-US" altLang="ru-RU" sz="1800" b="1" i="0" u="none" strike="noStrike" cap="none" normalizeH="0" baseline="0">
                          <a:ln>
                            <a:noFill/>
                          </a:ln>
                          <a:solidFill>
                            <a:srgbClr val="002060"/>
                          </a:solidFill>
                          <a:effectLst/>
                          <a:latin typeface="Arial" charset="0"/>
                          <a:ea typeface="MS PGothic" charset="-128"/>
                          <a:cs typeface="Arial" charset="0"/>
                          <a:sym typeface="Symbol" charset="2"/>
                        </a:rPr>
                        <a:t>d</a:t>
                      </a:r>
                      <a:endParaRPr kumimoji="0" lang="cs-CZ" altLang="ru-RU" sz="1800" b="1" i="1" u="none" strike="noStrike" cap="none" normalizeH="0" baseline="0">
                        <a:ln>
                          <a:noFill/>
                        </a:ln>
                        <a:solidFill>
                          <a:srgbClr val="002060"/>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5.8</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2</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a:t>
                      </a: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6.0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510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Heavy ions</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dirty="0" smtClean="0">
                          <a:ln>
                            <a:noFill/>
                          </a:ln>
                          <a:solidFill>
                            <a:srgbClr val="FF0000"/>
                          </a:solidFill>
                          <a:effectLst/>
                          <a:latin typeface="Arial" charset="0"/>
                          <a:ea typeface="MS PGothic" charset="-128"/>
                          <a:cs typeface="Arial" charset="0"/>
                        </a:rPr>
                        <a:t>With </a:t>
                      </a:r>
                      <a:r>
                        <a:rPr kumimoji="0" lang="en-US" altLang="ru-RU" sz="1800" b="1" i="1" u="none" strike="noStrike" cap="none" normalizeH="0" baseline="0" dirty="0">
                          <a:ln>
                            <a:noFill/>
                          </a:ln>
                          <a:solidFill>
                            <a:srgbClr val="FF0000"/>
                          </a:solidFill>
                          <a:effectLst/>
                          <a:latin typeface="Arial" charset="0"/>
                          <a:ea typeface="MS PGothic" charset="-128"/>
                          <a:cs typeface="Arial" charset="0"/>
                        </a:rPr>
                        <a:t>KRION-2</a:t>
                      </a:r>
                      <a:endParaRPr kumimoji="0" lang="cs-CZ" altLang="ru-RU" sz="1800" b="1" i="1" u="none" strike="noStrike" cap="none" normalizeH="0" baseline="0" dirty="0">
                        <a:ln>
                          <a:noFill/>
                        </a:ln>
                        <a:solidFill>
                          <a:srgbClr val="FF0000"/>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dirty="0">
                          <a:ln>
                            <a:noFill/>
                          </a:ln>
                          <a:solidFill>
                            <a:srgbClr val="FF0000"/>
                          </a:solidFill>
                          <a:effectLst/>
                          <a:latin typeface="Arial" charset="0"/>
                          <a:ea typeface="MS PGothic" charset="-128"/>
                          <a:cs typeface="Arial" charset="0"/>
                          <a:sym typeface="Symbol" charset="2"/>
                        </a:rPr>
                        <a:t>With </a:t>
                      </a:r>
                      <a:r>
                        <a:rPr kumimoji="0" lang="en-US" altLang="ru-RU" sz="1800" b="1" i="1" u="none" strike="noStrike" cap="none" normalizeH="0" baseline="0" dirty="0">
                          <a:ln>
                            <a:noFill/>
                          </a:ln>
                          <a:solidFill>
                            <a:schemeClr val="accent2"/>
                          </a:solidFill>
                          <a:effectLst/>
                          <a:latin typeface="Arial" charset="0"/>
                          <a:ea typeface="MS PGothic" charset="-128"/>
                          <a:cs typeface="Arial" charset="0"/>
                          <a:sym typeface="Symbol" charset="2"/>
                        </a:rPr>
                        <a:t>KRION-6T </a:t>
                      </a:r>
                      <a:r>
                        <a:rPr kumimoji="0" lang="en-US" altLang="ru-RU" sz="1800" b="1" i="1" u="none" strike="noStrike" cap="none" normalizeH="0" baseline="0" dirty="0">
                          <a:ln>
                            <a:noFill/>
                          </a:ln>
                          <a:solidFill>
                            <a:srgbClr val="FF0000"/>
                          </a:solidFill>
                          <a:effectLst/>
                          <a:latin typeface="Arial" charset="0"/>
                          <a:ea typeface="MS PGothic" charset="-128"/>
                          <a:cs typeface="Arial" charset="0"/>
                          <a:sym typeface="Symbol" charset="2"/>
                        </a:rPr>
                        <a:t>&amp; Booster</a:t>
                      </a:r>
                      <a:endParaRPr kumimoji="0" lang="cs-CZ" altLang="ru-RU" sz="1800" b="1" i="1" u="none" strike="noStrike" cap="none" normalizeH="0" baseline="0" dirty="0">
                        <a:ln>
                          <a:noFill/>
                        </a:ln>
                        <a:solidFill>
                          <a:srgbClr val="FF00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30000">
                          <a:ln>
                            <a:noFill/>
                          </a:ln>
                          <a:solidFill>
                            <a:srgbClr val="000099"/>
                          </a:solidFill>
                          <a:effectLst/>
                          <a:latin typeface="Arial" charset="0"/>
                          <a:ea typeface="MS PGothic" charset="-128"/>
                          <a:cs typeface="Arial" charset="0"/>
                        </a:rPr>
                        <a:t>40</a:t>
                      </a:r>
                      <a:r>
                        <a:rPr kumimoji="0" lang="en-US" altLang="ru-RU" sz="1800" b="1" i="0" u="none" strike="noStrike" cap="none" normalizeH="0" baseline="0">
                          <a:ln>
                            <a:noFill/>
                          </a:ln>
                          <a:solidFill>
                            <a:srgbClr val="000099"/>
                          </a:solidFill>
                          <a:effectLst/>
                          <a:latin typeface="Arial" charset="0"/>
                          <a:ea typeface="MS PGothic" charset="-128"/>
                          <a:cs typeface="Arial" charset="0"/>
                        </a:rPr>
                        <a:t>Ar</a:t>
                      </a:r>
                      <a:r>
                        <a:rPr kumimoji="0" lang="en-US" altLang="ru-RU" sz="1800" b="1" i="0" u="none" strike="noStrike" cap="none" normalizeH="0" baseline="30000">
                          <a:ln>
                            <a:noFill/>
                          </a:ln>
                          <a:solidFill>
                            <a:srgbClr val="000099"/>
                          </a:solidFill>
                          <a:effectLst/>
                          <a:latin typeface="Arial" charset="0"/>
                          <a:ea typeface="MS PGothic" charset="-128"/>
                          <a:cs typeface="Arial" charset="0"/>
                        </a:rPr>
                        <a:t>18+</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3.5</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rPr>
                        <a:t>5</a:t>
                      </a: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6</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4.9</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8</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2</a:t>
                      </a:r>
                      <a:r>
                        <a:rPr kumimoji="0" lang="en-US" altLang="ru-RU" sz="1800" b="1" i="0" u="none" strike="noStrike" cap="none" normalizeH="0" baseline="0" dirty="0">
                          <a:ln>
                            <a:noFill/>
                          </a:ln>
                          <a:solidFill>
                            <a:srgbClr val="FF3300"/>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FF3300"/>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30000">
                          <a:ln>
                            <a:noFill/>
                          </a:ln>
                          <a:solidFill>
                            <a:srgbClr val="000099"/>
                          </a:solidFill>
                          <a:effectLst/>
                          <a:latin typeface="Arial" charset="0"/>
                          <a:ea typeface="MS PGothic" charset="-128"/>
                          <a:cs typeface="Arial" charset="0"/>
                        </a:rPr>
                        <a:t>56</a:t>
                      </a:r>
                      <a:r>
                        <a:rPr kumimoji="0" lang="en-US" altLang="ru-RU" sz="1800" b="1" i="0" u="none" strike="noStrike" cap="none" normalizeH="0" baseline="0">
                          <a:ln>
                            <a:noFill/>
                          </a:ln>
                          <a:solidFill>
                            <a:srgbClr val="000099"/>
                          </a:solidFill>
                          <a:effectLst/>
                          <a:latin typeface="Arial" charset="0"/>
                          <a:ea typeface="MS PGothic" charset="-128"/>
                          <a:cs typeface="Arial" charset="0"/>
                        </a:rPr>
                        <a:t>Fe</a:t>
                      </a:r>
                      <a:r>
                        <a:rPr kumimoji="0" lang="en-US" altLang="ru-RU" sz="1800" b="1" i="0" u="none" strike="noStrike" cap="none" normalizeH="0" baseline="30000">
                          <a:ln>
                            <a:noFill/>
                          </a:ln>
                          <a:solidFill>
                            <a:srgbClr val="000099"/>
                          </a:solidFill>
                          <a:effectLst/>
                          <a:latin typeface="Arial" charset="0"/>
                          <a:ea typeface="MS PGothic" charset="-128"/>
                          <a:cs typeface="Arial" charset="0"/>
                        </a:rPr>
                        <a:t>26+</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2.5</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10</a:t>
                      </a:r>
                      <a:r>
                        <a:rPr kumimoji="0" lang="en-US" altLang="ru-RU" sz="1800" b="1" i="0" u="none" strike="noStrike" cap="none" normalizeH="0" baseline="30000">
                          <a:ln>
                            <a:noFill/>
                          </a:ln>
                          <a:solidFill>
                            <a:srgbClr val="000099"/>
                          </a:solidFill>
                          <a:effectLst/>
                          <a:latin typeface="Arial" charset="0"/>
                          <a:ea typeface="MS PGothic" charset="-128"/>
                          <a:cs typeface="Arial" charset="0"/>
                          <a:sym typeface="Symbol" charset="2"/>
                        </a:rPr>
                        <a:t>6</a:t>
                      </a: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5.4</a:t>
                      </a:r>
                      <a:endParaRPr kumimoji="0" lang="cs-CZ" altLang="ru-RU" sz="1800" b="1" i="0" u="none" strike="noStrike" cap="none" normalizeH="0" baseline="0">
                        <a:ln>
                          <a:noFill/>
                        </a:ln>
                        <a:solidFill>
                          <a:srgbClr val="000066"/>
                        </a:solidFill>
                        <a:effectLst/>
                        <a:latin typeface="Arial" charset="0"/>
                        <a:ea typeface="MS PGothic" charset="-128"/>
                        <a:cs typeface="Arial"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8</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110</a:t>
                      </a:r>
                      <a:r>
                        <a:rPr kumimoji="0" lang="en-US" altLang="ru-RU" sz="1800" b="1" i="0" u="none" strike="noStrike" cap="none" normalizeH="0" baseline="30000" dirty="0" smtClean="0">
                          <a:ln>
                            <a:noFill/>
                          </a:ln>
                          <a:solidFill>
                            <a:srgbClr val="FF3300"/>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altLang="ru-RU" sz="1800" b="1" i="0" u="none" strike="noStrike" cap="none" normalizeH="0" baseline="30000">
                          <a:ln>
                            <a:noFill/>
                          </a:ln>
                          <a:solidFill>
                            <a:srgbClr val="000066"/>
                          </a:solidFill>
                          <a:effectLst/>
                          <a:latin typeface="Arial" charset="0"/>
                          <a:ea typeface="MS PGothic" charset="-128"/>
                          <a:cs typeface="Arial" charset="0"/>
                        </a:rPr>
                        <a:t>124</a:t>
                      </a:r>
                      <a:r>
                        <a:rPr kumimoji="0" lang="cs-CZ" altLang="ru-RU" sz="1800" b="1" i="0" u="none" strike="noStrike" cap="none" normalizeH="0" baseline="0">
                          <a:ln>
                            <a:noFill/>
                          </a:ln>
                          <a:solidFill>
                            <a:srgbClr val="000066"/>
                          </a:solidFill>
                          <a:effectLst/>
                          <a:latin typeface="Arial" charset="0"/>
                          <a:ea typeface="MS PGothic" charset="-128"/>
                          <a:cs typeface="Arial" charset="0"/>
                        </a:rPr>
                        <a:t>Xe</a:t>
                      </a:r>
                      <a:r>
                        <a:rPr kumimoji="0" lang="cs-CZ" altLang="ru-RU" sz="1800" b="1" i="0" u="none" strike="noStrike" cap="none" normalizeH="0" baseline="30000">
                          <a:ln>
                            <a:noFill/>
                          </a:ln>
                          <a:solidFill>
                            <a:srgbClr val="000066"/>
                          </a:solidFill>
                          <a:effectLst/>
                          <a:latin typeface="Arial" charset="0"/>
                          <a:ea typeface="MS PGothic" charset="-128"/>
                          <a:cs typeface="Arial" charset="0"/>
                        </a:rPr>
                        <a:t>48/42+</a:t>
                      </a: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1.5</a:t>
                      </a:r>
                      <a:endParaRPr kumimoji="0" lang="cs-CZ" altLang="ru-RU" sz="1800" b="1" i="0" u="none" strike="noStrike" cap="none" normalizeH="0" baseline="0">
                        <a:ln>
                          <a:noFill/>
                        </a:ln>
                        <a:solidFill>
                          <a:srgbClr val="000066"/>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1</a:t>
                      </a:r>
                      <a:r>
                        <a:rPr kumimoji="0" lang="en-US" altLang="ru-RU" sz="1800" b="1" i="0" u="none" strike="noStrike" cap="none" normalizeH="0" baseline="0">
                          <a:ln>
                            <a:noFill/>
                          </a:ln>
                          <a:solidFill>
                            <a:srgbClr val="000066"/>
                          </a:solidFill>
                          <a:effectLst/>
                          <a:latin typeface="Arial" charset="0"/>
                          <a:ea typeface="MS PGothic" charset="-128"/>
                          <a:cs typeface="Arial" charset="0"/>
                          <a:sym typeface="Symbol" charset="2"/>
                        </a:rPr>
                        <a:t>10</a:t>
                      </a:r>
                      <a:r>
                        <a:rPr kumimoji="0" lang="en-US" altLang="ru-RU" sz="1800" b="1" i="0" u="none" strike="noStrike" cap="none" normalizeH="0" baseline="30000">
                          <a:ln>
                            <a:noFill/>
                          </a:ln>
                          <a:solidFill>
                            <a:srgbClr val="000066"/>
                          </a:solidFill>
                          <a:effectLst/>
                          <a:latin typeface="Arial" charset="0"/>
                          <a:ea typeface="MS PGothic" charset="-128"/>
                          <a:cs typeface="Arial" charset="0"/>
                          <a:sym typeface="Symbol" charset="2"/>
                        </a:rPr>
                        <a:t>3</a:t>
                      </a:r>
                      <a:endParaRPr kumimoji="0" lang="cs-CZ" altLang="ru-RU" sz="1800" b="1" i="0" u="none" strike="noStrike" cap="none" normalizeH="0" baseline="0">
                        <a:ln>
                          <a:noFill/>
                        </a:ln>
                        <a:solidFill>
                          <a:srgbClr val="000066"/>
                        </a:solidFill>
                        <a:effectLst/>
                        <a:latin typeface="Arial" charset="0"/>
                        <a:ea typeface="MS PGothic" charset="-128"/>
                        <a:cs typeface="Arial" charset="0"/>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4.0</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7</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2</a:t>
                      </a:r>
                      <a:r>
                        <a:rPr kumimoji="0" lang="en-US" altLang="ru-RU" sz="1800" b="1" i="0" u="none" strike="noStrike" cap="none" normalizeH="0" baseline="0" dirty="0">
                          <a:ln>
                            <a:noFill/>
                          </a:ln>
                          <a:solidFill>
                            <a:srgbClr val="FF3300"/>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FF3300"/>
                          </a:solidFill>
                          <a:effectLst/>
                          <a:latin typeface="Arial" charset="0"/>
                          <a:ea typeface="MS PGothic" charset="-128"/>
                          <a:cs typeface="Arial" charset="0"/>
                          <a:sym typeface="Symbol" charset="2"/>
                        </a:rPr>
                        <a:t>9</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30000">
                          <a:ln>
                            <a:noFill/>
                          </a:ln>
                          <a:solidFill>
                            <a:srgbClr val="000099"/>
                          </a:solidFill>
                          <a:effectLst/>
                          <a:latin typeface="Arial" charset="0"/>
                          <a:ea typeface="MS PGothic" charset="-128"/>
                          <a:cs typeface="Arial" charset="0"/>
                        </a:rPr>
                        <a:t>197</a:t>
                      </a:r>
                      <a:r>
                        <a:rPr kumimoji="0" lang="en-US" altLang="ru-RU" sz="1800" b="1" i="0" u="none" strike="noStrike" cap="none" normalizeH="0" baseline="0">
                          <a:ln>
                            <a:noFill/>
                          </a:ln>
                          <a:solidFill>
                            <a:srgbClr val="000099"/>
                          </a:solidFill>
                          <a:effectLst/>
                          <a:latin typeface="Arial" charset="0"/>
                          <a:ea typeface="MS PGothic" charset="-128"/>
                          <a:cs typeface="Arial" charset="0"/>
                        </a:rPr>
                        <a:t>Au</a:t>
                      </a:r>
                      <a:r>
                        <a:rPr kumimoji="0" lang="en-US" altLang="ru-RU" sz="1800" b="1" i="0" u="none" strike="noStrike" cap="none" normalizeH="0" baseline="30000">
                          <a:ln>
                            <a:noFill/>
                          </a:ln>
                          <a:solidFill>
                            <a:srgbClr val="000099"/>
                          </a:solidFill>
                          <a:effectLst/>
                          <a:latin typeface="Arial" charset="0"/>
                          <a:ea typeface="MS PGothic" charset="-128"/>
                          <a:cs typeface="Arial" charset="0"/>
                        </a:rPr>
                        <a:t>79+</a:t>
                      </a:r>
                      <a:endParaRPr kumimoji="0" lang="cs-CZ" altLang="ru-RU" sz="1800" b="1" i="0" u="none" strike="noStrike" cap="none" normalizeH="0" baseline="3000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66"/>
                          </a:solidFill>
                          <a:effectLst/>
                          <a:latin typeface="Arial" charset="0"/>
                          <a:ea typeface="MS PGothic" charset="-128"/>
                          <a:cs typeface="Arial" charset="0"/>
                        </a:rPr>
                        <a:t>4.5</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7</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2</a:t>
                      </a:r>
                      <a:r>
                        <a:rPr kumimoji="0" lang="en-US" altLang="ru-RU" sz="1800" b="1" i="0" u="none" strike="noStrike" cap="none" normalizeH="0" baseline="0" dirty="0">
                          <a:ln>
                            <a:noFill/>
                          </a:ln>
                          <a:solidFill>
                            <a:srgbClr val="FF3300"/>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FF3300"/>
                          </a:solidFill>
                          <a:effectLst/>
                          <a:latin typeface="Arial" charset="0"/>
                          <a:ea typeface="MS PGothic" charset="-128"/>
                          <a:cs typeface="Arial" charset="0"/>
                          <a:sym typeface="Symbol" charset="2"/>
                        </a:rPr>
                        <a:t>9</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Polarized beams</a:t>
                      </a:r>
                      <a:endParaRPr kumimoji="0" lang="cs-CZ" altLang="ru-RU" sz="1800" b="1" i="1" u="none" strike="noStrike" cap="none" normalizeH="0" baseline="0">
                        <a:ln>
                          <a:noFill/>
                        </a:ln>
                        <a:solidFill>
                          <a:srgbClr val="FF0000"/>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With Polaris</a:t>
                      </a:r>
                      <a:endParaRPr kumimoji="0" lang="cs-CZ" altLang="ru-RU" sz="1800" b="1" i="1" u="none" strike="noStrike" cap="none" normalizeH="0" baseline="0">
                        <a:ln>
                          <a:noFill/>
                        </a:ln>
                        <a:solidFill>
                          <a:srgbClr val="FF0000"/>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With SPI </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rPr>
                        <a:t>p</a:t>
                      </a: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sym typeface="Symbol" charset="2"/>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11.9</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  </a:t>
                      </a:r>
                      <a:r>
                        <a:rPr kumimoji="0" lang="en-US" altLang="ru-RU" sz="1800" b="1" i="0" u="none" strike="noStrike" cap="none" normalizeH="0" baseline="0" dirty="0" smtClean="0">
                          <a:ln>
                            <a:noFill/>
                          </a:ln>
                          <a:solidFill>
                            <a:srgbClr val="FF0000"/>
                          </a:solidFill>
                          <a:effectLst/>
                          <a:latin typeface="Arial" charset="0"/>
                          <a:ea typeface="MS PGothic" charset="-128"/>
                          <a:cs typeface="Arial" charset="0"/>
                          <a:sym typeface="Symbol" charset="2"/>
                        </a:rPr>
                        <a:t>**)</a:t>
                      </a:r>
                      <a:endParaRPr kumimoji="0" lang="en-US" altLang="ru-RU" sz="1800" b="1" i="0" u="none" strike="noStrike" cap="none" normalizeH="0" baseline="0" dirty="0">
                        <a:ln>
                          <a:noFill/>
                        </a:ln>
                        <a:solidFill>
                          <a:srgbClr val="FF00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d</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rPr>
                        <a:t>2.0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510</a:t>
                      </a:r>
                      <a:r>
                        <a:rPr kumimoji="0" lang="en-US" altLang="ru-RU" sz="1800" b="1" i="0" u="none" strike="noStrike" cap="none" normalizeH="0" baseline="30000">
                          <a:ln>
                            <a:noFill/>
                          </a:ln>
                          <a:solidFill>
                            <a:srgbClr val="000099"/>
                          </a:solidFill>
                          <a:effectLst/>
                          <a:latin typeface="Arial" charset="0"/>
                          <a:ea typeface="MS PGothic" charset="-128"/>
                          <a:cs typeface="Arial" charset="0"/>
                          <a:sym typeface="Symbol" charset="2"/>
                        </a:rPr>
                        <a:t>8</a:t>
                      </a:r>
                      <a:endParaRPr kumimoji="0" lang="cs-CZ" altLang="ru-RU" sz="1800" b="1" i="0" u="none" strike="noStrike" cap="none" normalizeH="0" baseline="0">
                        <a:ln>
                          <a:noFill/>
                        </a:ln>
                        <a:solidFill>
                          <a:srgbClr val="000099"/>
                        </a:solidFill>
                        <a:effectLst/>
                        <a:latin typeface="Arial" charset="0"/>
                        <a:ea typeface="MS PGothic" charset="-128"/>
                        <a:cs typeface="Arial" charset="0"/>
                        <a:sym typeface="Symbol" charset="2"/>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5.6</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a:t>
                      </a:r>
                      <a:endPar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bl>
          </a:graphicData>
        </a:graphic>
      </p:graphicFrame>
      <p:sp>
        <p:nvSpPr>
          <p:cNvPr id="21589" name="TextBox 2"/>
          <p:cNvSpPr txBox="1">
            <a:spLocks noChangeArrowheads="1"/>
          </p:cNvSpPr>
          <p:nvPr/>
        </p:nvSpPr>
        <p:spPr bwMode="auto">
          <a:xfrm>
            <a:off x="3635896" y="6307931"/>
            <a:ext cx="537157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r">
              <a:lnSpc>
                <a:spcPct val="100000"/>
              </a:lnSpc>
              <a:spcAft>
                <a:spcPct val="0"/>
              </a:spcAft>
              <a:buClrTx/>
              <a:buSzTx/>
              <a:buFontTx/>
              <a:buNone/>
            </a:pPr>
            <a:r>
              <a:rPr kumimoji="0" lang="en-US" altLang="ru-RU" sz="1600" b="1" i="1" dirty="0" smtClean="0">
                <a:solidFill>
                  <a:srgbClr val="FF0000"/>
                </a:solidFill>
                <a:ea typeface="MS PGothic" charset="-128"/>
                <a:cs typeface="Arial" charset="0"/>
              </a:rPr>
              <a:t>**) </a:t>
            </a:r>
            <a:r>
              <a:rPr kumimoji="0" lang="en-US" altLang="ru-RU" sz="1600" b="1" i="1" dirty="0">
                <a:solidFill>
                  <a:srgbClr val="FF0000"/>
                </a:solidFill>
                <a:ea typeface="MS PGothic" charset="-128"/>
                <a:cs typeface="Arial" charset="0"/>
              </a:rPr>
              <a:t>With the Siberian </a:t>
            </a:r>
            <a:r>
              <a:rPr kumimoji="0" lang="en-US" altLang="ru-RU" sz="1600" b="1" i="1" dirty="0" smtClean="0">
                <a:solidFill>
                  <a:srgbClr val="FF0000"/>
                </a:solidFill>
                <a:ea typeface="MS PGothic" charset="-128"/>
                <a:cs typeface="Arial" charset="0"/>
              </a:rPr>
              <a:t>snake and upgraded RF systems </a:t>
            </a:r>
            <a:endParaRPr kumimoji="0" lang="en-US" altLang="ru-RU" sz="1600" b="1" i="1" dirty="0">
              <a:solidFill>
                <a:srgbClr val="FF0000"/>
              </a:solidFill>
              <a:ea typeface="MS PGothic" charset="-128"/>
              <a:cs typeface="Arial" charset="0"/>
            </a:endParaRPr>
          </a:p>
        </p:txBody>
      </p:sp>
      <p:grpSp>
        <p:nvGrpSpPr>
          <p:cNvPr id="4" name="Группа 3"/>
          <p:cNvGrpSpPr/>
          <p:nvPr/>
        </p:nvGrpSpPr>
        <p:grpSpPr>
          <a:xfrm>
            <a:off x="1" y="32672"/>
            <a:ext cx="9143999" cy="830997"/>
            <a:chOff x="1" y="32672"/>
            <a:chExt cx="9143999" cy="830997"/>
          </a:xfrm>
        </p:grpSpPr>
        <p:sp>
          <p:nvSpPr>
            <p:cNvPr id="6" name="Прямоугольник 4"/>
            <p:cNvSpPr>
              <a:spLocks noChangeArrowheads="1"/>
            </p:cNvSpPr>
            <p:nvPr/>
          </p:nvSpPr>
          <p:spPr bwMode="auto">
            <a:xfrm>
              <a:off x="179512" y="32672"/>
              <a:ext cx="8748713" cy="369332"/>
            </a:xfrm>
            <a:prstGeom prst="rect">
              <a:avLst/>
            </a:prstGeom>
            <a:noFill/>
            <a:ln w="9525">
              <a:noFill/>
              <a:miter lim="800000"/>
              <a:headEnd/>
              <a:tailEnd/>
            </a:ln>
          </p:spPr>
          <p:txBody>
            <a:bodyPr>
              <a:spAutoFit/>
            </a:bodyPr>
            <a:lstStyle/>
            <a:p>
              <a:pPr algn="ctr" eaLnBrk="1" hangingPunct="1"/>
              <a:r>
                <a:rPr lang="en-US" sz="1800" b="1" dirty="0" smtClean="0">
                  <a:solidFill>
                    <a:srgbClr val="000090"/>
                  </a:solidFill>
                </a:rPr>
                <a:t>3. </a:t>
              </a:r>
              <a:r>
                <a:rPr lang="en-US" sz="1800" b="1" dirty="0">
                  <a:solidFill>
                    <a:srgbClr val="000090"/>
                  </a:solidFill>
                </a:rPr>
                <a:t>Strategy of The Project Luminosity Achievement</a:t>
              </a:r>
              <a:endParaRPr lang="ru-RU" sz="1800" b="1" dirty="0">
                <a:solidFill>
                  <a:srgbClr val="000090"/>
                </a:solidFill>
              </a:endParaRPr>
            </a:p>
          </p:txBody>
        </p:sp>
        <p:sp>
          <p:nvSpPr>
            <p:cNvPr id="11" name="TextBox 11"/>
            <p:cNvSpPr txBox="1">
              <a:spLocks noChangeArrowheads="1"/>
            </p:cNvSpPr>
            <p:nvPr/>
          </p:nvSpPr>
          <p:spPr bwMode="auto">
            <a:xfrm>
              <a:off x="1" y="402004"/>
              <a:ext cx="9143999" cy="461665"/>
            </a:xfrm>
            <a:prstGeom prst="rect">
              <a:avLst/>
            </a:prstGeom>
            <a:solidFill>
              <a:schemeClr val="bg1"/>
            </a:solidFill>
            <a:ln w="9525">
              <a:solidFill>
                <a:srgbClr val="FF0000"/>
              </a:solidFill>
              <a:miter lim="800000"/>
              <a:headEnd/>
              <a:tailEnd/>
            </a:ln>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000" b="1" i="1" dirty="0">
                  <a:solidFill>
                    <a:srgbClr val="00076E"/>
                  </a:solidFill>
                  <a:latin typeface="Arial" pitchFamily="34" charset="0"/>
                  <a:ea typeface="MS PGothic" pitchFamily="34" charset="-128"/>
                </a:rPr>
                <a:t>        </a:t>
              </a:r>
              <a:r>
                <a:rPr lang="en-US" altLang="ru-RU" sz="2400" b="1" i="1" dirty="0" smtClean="0">
                  <a:solidFill>
                    <a:srgbClr val="00076E"/>
                  </a:solidFill>
                  <a:latin typeface="Arial" pitchFamily="34" charset="0"/>
                  <a:ea typeface="MS PGothic" pitchFamily="34" charset="-128"/>
                </a:rPr>
                <a:t>Nuclotron Beams</a:t>
              </a:r>
              <a:endParaRPr lang="en-US" altLang="ru-RU" sz="2400" b="1" i="1" dirty="0">
                <a:solidFill>
                  <a:srgbClr val="00076E"/>
                </a:solidFill>
                <a:latin typeface="Arial" pitchFamily="34" charset="0"/>
                <a:ea typeface="MS PGothic" pitchFamily="34" charset="-128"/>
              </a:endParaRPr>
            </a:p>
          </p:txBody>
        </p:sp>
      </p:grpSp>
      <p:sp>
        <p:nvSpPr>
          <p:cNvPr id="14" name="Rectangle 33"/>
          <p:cNvSpPr>
            <a:spLocks noChangeArrowheads="1"/>
          </p:cNvSpPr>
          <p:nvPr/>
        </p:nvSpPr>
        <p:spPr bwMode="auto">
          <a:xfrm>
            <a:off x="7643380" y="1859563"/>
            <a:ext cx="1141332" cy="707886"/>
          </a:xfrm>
          <a:prstGeom prst="rect">
            <a:avLst/>
          </a:prstGeom>
          <a:solidFill>
            <a:schemeClr val="bg1"/>
          </a:solidFill>
          <a:ln w="19050">
            <a:solidFill>
              <a:srgbClr val="FF0000"/>
            </a:solidFill>
            <a:miter lim="800000"/>
            <a:headEnd/>
            <a:tailEnd/>
          </a:ln>
        </p:spPr>
        <p:txBody>
          <a:bodyPr wrap="square">
            <a:spAutoFit/>
          </a:bodyPr>
          <a:lstStyle/>
          <a:p>
            <a:pPr algn="ctr"/>
            <a:r>
              <a:rPr kumimoji="1" lang="en-US" altLang="ru-RU" sz="2000" b="1" dirty="0" smtClean="0">
                <a:solidFill>
                  <a:srgbClr val="FF0000"/>
                </a:solidFill>
                <a:sym typeface="Apple Chancery"/>
              </a:rPr>
              <a:t>NICA  </a:t>
            </a:r>
            <a:r>
              <a:rPr kumimoji="1" lang="en-US" altLang="ru-RU" sz="2000" b="1" dirty="0">
                <a:solidFill>
                  <a:srgbClr val="FF0000"/>
                </a:solidFill>
                <a:sym typeface="Apple Chancery"/>
              </a:rPr>
              <a:t>Stage </a:t>
            </a:r>
            <a:r>
              <a:rPr kumimoji="1" lang="en-US" altLang="ru-RU" sz="2000" b="1" dirty="0" smtClean="0">
                <a:solidFill>
                  <a:srgbClr val="FF0000"/>
                </a:solidFill>
                <a:sym typeface="Apple Chancery"/>
              </a:rPr>
              <a:t>II</a:t>
            </a:r>
          </a:p>
        </p:txBody>
      </p:sp>
      <p:sp>
        <p:nvSpPr>
          <p:cNvPr id="3" name="TextBox 2"/>
          <p:cNvSpPr txBox="1"/>
          <p:nvPr/>
        </p:nvSpPr>
        <p:spPr>
          <a:xfrm>
            <a:off x="5508104" y="3313573"/>
            <a:ext cx="3499371" cy="338554"/>
          </a:xfrm>
          <a:prstGeom prst="rect">
            <a:avLst/>
          </a:prstGeom>
          <a:solidFill>
            <a:srgbClr val="00FF00"/>
          </a:solidFill>
          <a:ln>
            <a:solidFill>
              <a:srgbClr val="FF0000"/>
            </a:solidFill>
          </a:ln>
        </p:spPr>
        <p:txBody>
          <a:bodyPr wrap="square" rtlCol="0">
            <a:spAutoFit/>
          </a:bodyPr>
          <a:lstStyle/>
          <a:p>
            <a:pPr algn="ctr"/>
            <a:r>
              <a:rPr lang="en-US" altLang="ru-RU" b="1" i="1" dirty="0">
                <a:solidFill>
                  <a:srgbClr val="FF0000"/>
                </a:solidFill>
                <a:ea typeface="MS PGothic" charset="-128"/>
                <a:cs typeface="Arial" charset="0"/>
                <a:sym typeface="Symbol" charset="2"/>
              </a:rPr>
              <a:t>With </a:t>
            </a:r>
            <a:r>
              <a:rPr lang="en-US" altLang="ru-RU" b="1" i="1" dirty="0">
                <a:solidFill>
                  <a:schemeClr val="accent2"/>
                </a:solidFill>
                <a:ea typeface="MS PGothic" charset="-128"/>
                <a:cs typeface="Arial" charset="0"/>
                <a:sym typeface="Symbol" charset="2"/>
              </a:rPr>
              <a:t>KRION-6T </a:t>
            </a:r>
            <a:r>
              <a:rPr lang="en-US" altLang="ru-RU" b="1" i="1" dirty="0">
                <a:solidFill>
                  <a:srgbClr val="FF0000"/>
                </a:solidFill>
                <a:ea typeface="MS PGothic" charset="-128"/>
                <a:cs typeface="Arial" charset="0"/>
                <a:sym typeface="Symbol" charset="2"/>
              </a:rPr>
              <a:t>&amp; </a:t>
            </a:r>
            <a:r>
              <a:rPr lang="en-US" altLang="ru-RU" b="1" i="1" dirty="0" smtClean="0">
                <a:solidFill>
                  <a:srgbClr val="FF0000"/>
                </a:solidFill>
                <a:ea typeface="MS PGothic" charset="-128"/>
                <a:cs typeface="Arial" charset="0"/>
                <a:sym typeface="Symbol" charset="2"/>
              </a:rPr>
              <a:t>Booster</a:t>
            </a:r>
            <a:endParaRPr lang="cs-CZ" altLang="ru-RU" b="1" i="1" dirty="0">
              <a:solidFill>
                <a:srgbClr val="FF0000"/>
              </a:solidFill>
              <a:ea typeface="MS PGothic" charset="-128"/>
              <a:cs typeface="Arial" charset="0"/>
              <a:sym typeface="Symbol" charset="2"/>
            </a:endParaRPr>
          </a:p>
        </p:txBody>
      </p:sp>
      <p:grpSp>
        <p:nvGrpSpPr>
          <p:cNvPr id="8" name="Группа 7"/>
          <p:cNvGrpSpPr/>
          <p:nvPr/>
        </p:nvGrpSpPr>
        <p:grpSpPr>
          <a:xfrm>
            <a:off x="7257790" y="1412779"/>
            <a:ext cx="410554" cy="2376261"/>
            <a:chOff x="7257790" y="1412779"/>
            <a:chExt cx="410554" cy="2376261"/>
          </a:xfrm>
        </p:grpSpPr>
        <p:cxnSp>
          <p:nvCxnSpPr>
            <p:cNvPr id="13" name="Прямая со стрелкой 12"/>
            <p:cNvCxnSpPr/>
            <p:nvPr/>
          </p:nvCxnSpPr>
          <p:spPr>
            <a:xfrm flipH="1" flipV="1">
              <a:off x="7257889" y="3573016"/>
              <a:ext cx="410455" cy="216024"/>
            </a:xfrm>
            <a:prstGeom prst="straightConnector1">
              <a:avLst/>
            </a:prstGeom>
            <a:ln w="28575">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flipV="1">
              <a:off x="7257790" y="1412779"/>
              <a:ext cx="99" cy="2016221"/>
            </a:xfrm>
            <a:prstGeom prst="straightConnector1">
              <a:avLst/>
            </a:prstGeom>
            <a:ln w="28575">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Группа 19"/>
          <p:cNvGrpSpPr/>
          <p:nvPr/>
        </p:nvGrpSpPr>
        <p:grpSpPr>
          <a:xfrm>
            <a:off x="8028384" y="1412779"/>
            <a:ext cx="410456" cy="2402770"/>
            <a:chOff x="8028384" y="1412779"/>
            <a:chExt cx="410456" cy="2402770"/>
          </a:xfrm>
        </p:grpSpPr>
        <p:cxnSp>
          <p:nvCxnSpPr>
            <p:cNvPr id="15" name="Прямая со стрелкой 14"/>
            <p:cNvCxnSpPr/>
            <p:nvPr/>
          </p:nvCxnSpPr>
          <p:spPr>
            <a:xfrm flipH="1" flipV="1">
              <a:off x="8028384" y="1412779"/>
              <a:ext cx="2808" cy="2011908"/>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flipV="1">
              <a:off x="8172400" y="3573016"/>
              <a:ext cx="266440" cy="242533"/>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Прямоугольник 20"/>
          <p:cNvSpPr/>
          <p:nvPr/>
        </p:nvSpPr>
        <p:spPr>
          <a:xfrm>
            <a:off x="1619672" y="5517232"/>
            <a:ext cx="471604" cy="338554"/>
          </a:xfrm>
          <a:prstGeom prst="rect">
            <a:avLst/>
          </a:prstGeom>
        </p:spPr>
        <p:txBody>
          <a:bodyPr wrap="none">
            <a:spAutoFit/>
          </a:bodyPr>
          <a:lstStyle/>
          <a:p>
            <a:pPr>
              <a:spcBef>
                <a:spcPct val="20000"/>
              </a:spcBef>
            </a:pPr>
            <a:r>
              <a:rPr lang="en-US" altLang="ru-RU" b="1" dirty="0" smtClean="0">
                <a:solidFill>
                  <a:srgbClr val="FF0000"/>
                </a:solidFill>
                <a:ea typeface="MS PGothic" charset="-128"/>
                <a:cs typeface="Arial" charset="0"/>
                <a:sym typeface="Symbol" charset="2"/>
              </a:rPr>
              <a:t>**)</a:t>
            </a:r>
            <a:r>
              <a:rPr lang="en-US" altLang="ru-RU" b="1" dirty="0">
                <a:solidFill>
                  <a:srgbClr val="FF0000"/>
                </a:solidFill>
                <a:ea typeface="MS PGothic" charset="-128"/>
                <a:cs typeface="Arial" charset="0"/>
                <a:sym typeface="Symbol" charset="2"/>
              </a:rPr>
              <a:t> </a:t>
            </a:r>
          </a:p>
        </p:txBody>
      </p:sp>
    </p:spTree>
    <p:extLst>
      <p:ext uri="{BB962C8B-B14F-4D97-AF65-F5344CB8AC3E}">
        <p14:creationId xmlns:p14="http://schemas.microsoft.com/office/powerpoint/2010/main" val="3344705860"/>
      </p:ext>
    </p:extLst>
  </p:cSld>
  <p:clrMapOvr>
    <a:masterClrMapping/>
  </p:clrMapOvr>
  <p:transition advTm="28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500"/>
                            </p:stCondLst>
                            <p:childTnLst>
                              <p:par>
                                <p:cTn id="25" presetID="21"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63"/>
          <p:cNvGrpSpPr>
            <a:grpSpLocks/>
          </p:cNvGrpSpPr>
          <p:nvPr/>
        </p:nvGrpSpPr>
        <p:grpSpPr bwMode="auto">
          <a:xfrm>
            <a:off x="8516938" y="-333375"/>
            <a:ext cx="123825" cy="1487488"/>
            <a:chOff x="3189" y="1642"/>
            <a:chExt cx="78" cy="937"/>
          </a:xfrm>
        </p:grpSpPr>
        <p:sp>
          <p:nvSpPr>
            <p:cNvPr id="45125"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xmlns="" w="38100" cap="flat" cmpd="sng">
                  <a:solidFill>
                    <a:srgbClr val="000066"/>
                  </a:solidFill>
                  <a:prstDash val="sysDot"/>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45126"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xmlns="" w="38100" cap="flat" cmpd="sng">
                  <a:solidFill>
                    <a:schemeClr val="tx1"/>
                  </a:solidFill>
                  <a:prstDash val="sysDot"/>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grpSp>
        <p:nvGrpSpPr>
          <p:cNvPr id="45058" name="Group 63"/>
          <p:cNvGrpSpPr>
            <a:grpSpLocks/>
          </p:cNvGrpSpPr>
          <p:nvPr/>
        </p:nvGrpSpPr>
        <p:grpSpPr bwMode="auto">
          <a:xfrm>
            <a:off x="2581275" y="-203200"/>
            <a:ext cx="123825" cy="1487488"/>
            <a:chOff x="3189" y="1642"/>
            <a:chExt cx="78" cy="937"/>
          </a:xfrm>
        </p:grpSpPr>
        <p:sp>
          <p:nvSpPr>
            <p:cNvPr id="45123"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xmlns="" w="38100" cap="flat" cmpd="sng">
                  <a:solidFill>
                    <a:srgbClr val="000066"/>
                  </a:solidFill>
                  <a:prstDash val="sysDot"/>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45124"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xmlns="" w="38100" cap="flat" cmpd="sng">
                  <a:solidFill>
                    <a:schemeClr val="tx1"/>
                  </a:solidFill>
                  <a:prstDash val="sysDot"/>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graphicFrame>
        <p:nvGraphicFramePr>
          <p:cNvPr id="14" name="Таблица 13"/>
          <p:cNvGraphicFramePr>
            <a:graphicFrameLocks noGrp="1"/>
          </p:cNvGraphicFramePr>
          <p:nvPr>
            <p:extLst>
              <p:ext uri="{D42A27DB-BD31-4B8C-83A1-F6EECF244321}">
                <p14:modId xmlns:p14="http://schemas.microsoft.com/office/powerpoint/2010/main" val="2685127480"/>
              </p:ext>
            </p:extLst>
          </p:nvPr>
        </p:nvGraphicFramePr>
        <p:xfrm>
          <a:off x="1691680" y="836712"/>
          <a:ext cx="7231801" cy="5832651"/>
        </p:xfrm>
        <a:graphic>
          <a:graphicData uri="http://schemas.openxmlformats.org/drawingml/2006/table">
            <a:tbl>
              <a:tblPr/>
              <a:tblGrid>
                <a:gridCol w="3563878"/>
                <a:gridCol w="1236448"/>
                <a:gridCol w="1236448"/>
                <a:gridCol w="1195027"/>
              </a:tblGrid>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Circumference, </a:t>
                      </a:r>
                      <a:r>
                        <a:rPr kumimoji="0" lang="en-US" sz="1800" b="1" i="0" u="none" strike="noStrike" cap="none" normalizeH="0" baseline="0" dirty="0">
                          <a:ln>
                            <a:noFill/>
                          </a:ln>
                          <a:solidFill>
                            <a:srgbClr val="333399"/>
                          </a:solidFill>
                          <a:effectLst/>
                          <a:latin typeface="Arial"/>
                          <a:ea typeface="Calibri" charset="0"/>
                          <a:cs typeface="Arial"/>
                        </a:rPr>
                        <a:t>m</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577850"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a:ln>
                            <a:noFill/>
                          </a:ln>
                          <a:solidFill>
                            <a:srgbClr val="333399"/>
                          </a:solidFill>
                          <a:effectLst/>
                          <a:latin typeface="Arial"/>
                          <a:ea typeface="Calibri" charset="0"/>
                          <a:cs typeface="Arial"/>
                        </a:rPr>
                        <a:t>503.04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Number of bunches</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688975"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a:ln>
                            <a:noFill/>
                          </a:ln>
                          <a:solidFill>
                            <a:srgbClr val="333399"/>
                          </a:solidFill>
                          <a:effectLst/>
                          <a:latin typeface="Arial"/>
                          <a:ea typeface="Calibri" charset="0"/>
                          <a:cs typeface="Arial"/>
                        </a:rPr>
                        <a:t>22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err="1" smtClean="0">
                          <a:ln>
                            <a:noFill/>
                          </a:ln>
                          <a:solidFill>
                            <a:srgbClr val="FF0000"/>
                          </a:solidFill>
                          <a:effectLst/>
                          <a:latin typeface="Arial"/>
                          <a:ea typeface="Calibri" charset="0"/>
                          <a:cs typeface="Arial"/>
                        </a:rPr>
                        <a:t>rms</a:t>
                      </a:r>
                      <a:r>
                        <a:rPr kumimoji="0" lang="en-US" sz="1800" b="1" i="0" u="none" strike="noStrike" cap="none" normalizeH="0" baseline="0" dirty="0" smtClean="0">
                          <a:ln>
                            <a:noFill/>
                          </a:ln>
                          <a:solidFill>
                            <a:srgbClr val="FF0000"/>
                          </a:solidFill>
                          <a:effectLst/>
                          <a:latin typeface="Arial"/>
                          <a:ea typeface="Calibri" charset="0"/>
                          <a:cs typeface="Arial"/>
                        </a:rPr>
                        <a:t> </a:t>
                      </a:r>
                      <a:r>
                        <a:rPr kumimoji="0" lang="en-US" sz="1800" b="1" i="0" u="none" strike="noStrike" cap="none" normalizeH="0" baseline="0" dirty="0">
                          <a:ln>
                            <a:noFill/>
                          </a:ln>
                          <a:solidFill>
                            <a:srgbClr val="FF0000"/>
                          </a:solidFill>
                          <a:effectLst/>
                          <a:latin typeface="Arial"/>
                          <a:ea typeface="Calibri" charset="0"/>
                          <a:cs typeface="Arial"/>
                        </a:rPr>
                        <a:t>bunch length, m</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6731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0.6</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ru-RU" sz="1800" b="1" i="1" u="none" strike="noStrike" cap="none" normalizeH="0" baseline="0" dirty="0">
                          <a:ln>
                            <a:noFill/>
                          </a:ln>
                          <a:solidFill>
                            <a:srgbClr val="FF0000"/>
                          </a:solidFill>
                          <a:effectLst/>
                          <a:latin typeface="Arial"/>
                          <a:ea typeface="Calibri" charset="0"/>
                          <a:cs typeface="Arial"/>
                        </a:rPr>
                        <a:t>β</a:t>
                      </a:r>
                      <a:r>
                        <a:rPr kumimoji="0" lang="en-US" sz="1800" b="1" i="0" u="none" strike="noStrike" cap="none" normalizeH="0" baseline="0" dirty="0">
                          <a:ln>
                            <a:noFill/>
                          </a:ln>
                          <a:solidFill>
                            <a:srgbClr val="FF0000"/>
                          </a:solidFill>
                          <a:effectLst/>
                          <a:latin typeface="Arial"/>
                          <a:ea typeface="Calibri" charset="0"/>
                          <a:cs typeface="Arial"/>
                        </a:rPr>
                        <a:t>-</a:t>
                      </a:r>
                      <a:r>
                        <a:rPr kumimoji="0" lang="en-US" sz="1800" b="1" i="0" u="none" strike="noStrike" cap="none" normalizeH="0" baseline="0" dirty="0" smtClean="0">
                          <a:ln>
                            <a:noFill/>
                          </a:ln>
                          <a:solidFill>
                            <a:srgbClr val="FF0000"/>
                          </a:solidFill>
                          <a:effectLst/>
                          <a:latin typeface="Arial"/>
                          <a:ea typeface="Calibri" charset="0"/>
                          <a:cs typeface="Arial"/>
                        </a:rPr>
                        <a:t>function </a:t>
                      </a:r>
                      <a:r>
                        <a:rPr kumimoji="0" lang="en-US" sz="1800" b="1" i="0" u="none" strike="noStrike" cap="none" normalizeH="0" baseline="0" dirty="0">
                          <a:ln>
                            <a:noFill/>
                          </a:ln>
                          <a:solidFill>
                            <a:srgbClr val="FF0000"/>
                          </a:solidFill>
                          <a:effectLst/>
                          <a:latin typeface="Arial"/>
                          <a:ea typeface="Calibri" charset="0"/>
                          <a:cs typeface="Arial"/>
                        </a:rPr>
                        <a:t>in IP, m</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639763"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0.35</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err="1">
                          <a:ln>
                            <a:noFill/>
                          </a:ln>
                          <a:solidFill>
                            <a:srgbClr val="333399"/>
                          </a:solidFill>
                          <a:effectLst/>
                          <a:latin typeface="Arial"/>
                          <a:ea typeface="Calibri" charset="0"/>
                          <a:cs typeface="Arial"/>
                        </a:rPr>
                        <a:t>Betatron</a:t>
                      </a:r>
                      <a:r>
                        <a:rPr kumimoji="0" lang="en-US" sz="1800" b="1" i="0" u="none" strike="noStrike" cap="none" normalizeH="0" baseline="0" dirty="0">
                          <a:ln>
                            <a:noFill/>
                          </a:ln>
                          <a:solidFill>
                            <a:srgbClr val="333399"/>
                          </a:solidFill>
                          <a:effectLst/>
                          <a:latin typeface="Arial"/>
                          <a:ea typeface="Calibri" charset="0"/>
                          <a:cs typeface="Arial"/>
                        </a:rPr>
                        <a:t> </a:t>
                      </a:r>
                      <a:r>
                        <a:rPr kumimoji="0" lang="en-US" sz="1800" b="1" i="0" u="none" strike="noStrike" cap="none" normalizeH="0" baseline="0" dirty="0" smtClean="0">
                          <a:ln>
                            <a:noFill/>
                          </a:ln>
                          <a:solidFill>
                            <a:srgbClr val="333399"/>
                          </a:solidFill>
                          <a:effectLst/>
                          <a:latin typeface="Arial"/>
                          <a:ea typeface="Calibri" charset="0"/>
                          <a:cs typeface="Arial"/>
                        </a:rPr>
                        <a:t>tunes, </a:t>
                      </a:r>
                      <a:r>
                        <a:rPr kumimoji="0" lang="en-US" sz="1800" b="1" i="1" u="none" strike="noStrike" cap="none" normalizeH="0" baseline="0" dirty="0" err="1">
                          <a:ln>
                            <a:noFill/>
                          </a:ln>
                          <a:solidFill>
                            <a:srgbClr val="333399"/>
                          </a:solidFill>
                          <a:effectLst/>
                          <a:latin typeface="Arial"/>
                          <a:ea typeface="Calibri" charset="0"/>
                          <a:cs typeface="Arial"/>
                        </a:rPr>
                        <a:t>Q</a:t>
                      </a:r>
                      <a:r>
                        <a:rPr kumimoji="0" lang="en-US" sz="1800" b="1" i="1" u="none" strike="noStrike" cap="none" normalizeH="0" baseline="-25000" dirty="0" err="1">
                          <a:ln>
                            <a:noFill/>
                          </a:ln>
                          <a:solidFill>
                            <a:srgbClr val="333399"/>
                          </a:solidFill>
                          <a:effectLst/>
                          <a:latin typeface="Arial"/>
                          <a:ea typeface="Calibri" charset="0"/>
                          <a:cs typeface="Arial"/>
                        </a:rPr>
                        <a:t>x</a:t>
                      </a:r>
                      <a:r>
                        <a:rPr kumimoji="0" lang="en-US" sz="1800" b="1" i="1" u="none" strike="noStrike" cap="none" normalizeH="0" baseline="0" dirty="0">
                          <a:ln>
                            <a:noFill/>
                          </a:ln>
                          <a:solidFill>
                            <a:srgbClr val="333399"/>
                          </a:solidFill>
                          <a:effectLst/>
                          <a:latin typeface="Arial"/>
                          <a:ea typeface="Calibri" charset="0"/>
                          <a:cs typeface="Arial"/>
                        </a:rPr>
                        <a:t>/</a:t>
                      </a:r>
                      <a:r>
                        <a:rPr kumimoji="0" lang="en-US" sz="1800" b="1" i="1" u="none" strike="noStrike" cap="none" normalizeH="0" baseline="0" dirty="0" err="1">
                          <a:ln>
                            <a:noFill/>
                          </a:ln>
                          <a:solidFill>
                            <a:srgbClr val="333399"/>
                          </a:solidFill>
                          <a:effectLst/>
                          <a:latin typeface="Arial"/>
                          <a:ea typeface="Calibri" charset="0"/>
                          <a:cs typeface="Arial"/>
                        </a:rPr>
                        <a:t>Q</a:t>
                      </a:r>
                      <a:r>
                        <a:rPr kumimoji="0" lang="en-US" sz="1800" b="1" i="1" u="none" strike="noStrike" cap="none" normalizeH="0" baseline="-25000" dirty="0" err="1">
                          <a:ln>
                            <a:noFill/>
                          </a:ln>
                          <a:solidFill>
                            <a:srgbClr val="333399"/>
                          </a:solidFill>
                          <a:effectLst/>
                          <a:latin typeface="Arial"/>
                          <a:ea typeface="Calibri" charset="0"/>
                          <a:cs typeface="Arial"/>
                        </a:rPr>
                        <a:t>y</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639763"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9.44 / 9.44</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333399"/>
                          </a:solidFill>
                          <a:effectLst/>
                          <a:latin typeface="Arial"/>
                          <a:ea typeface="Calibri" charset="0"/>
                          <a:cs typeface="Arial"/>
                        </a:rPr>
                        <a:t>Chromaticities, </a:t>
                      </a:r>
                      <a:r>
                        <a:rPr kumimoji="0" lang="en-US" sz="1800" b="1" i="1" u="none" strike="noStrike" cap="none" normalizeH="0" baseline="0">
                          <a:ln>
                            <a:noFill/>
                          </a:ln>
                          <a:solidFill>
                            <a:srgbClr val="333399"/>
                          </a:solidFill>
                          <a:effectLst/>
                          <a:latin typeface="Arial"/>
                          <a:ea typeface="Calibri" charset="0"/>
                          <a:cs typeface="Arial"/>
                        </a:rPr>
                        <a:t>Q’</a:t>
                      </a:r>
                      <a:r>
                        <a:rPr kumimoji="0" lang="en-US" sz="1800" b="1" i="1" u="none" strike="noStrike" cap="none" normalizeH="0" baseline="-25000">
                          <a:ln>
                            <a:noFill/>
                          </a:ln>
                          <a:solidFill>
                            <a:srgbClr val="333399"/>
                          </a:solidFill>
                          <a:effectLst/>
                          <a:latin typeface="Arial"/>
                          <a:ea typeface="Calibri" charset="0"/>
                          <a:cs typeface="Arial"/>
                        </a:rPr>
                        <a:t>x</a:t>
                      </a:r>
                      <a:r>
                        <a:rPr kumimoji="0" lang="en-US" sz="1800" b="1" i="1" u="none" strike="noStrike" cap="none" normalizeH="0" baseline="0">
                          <a:ln>
                            <a:noFill/>
                          </a:ln>
                          <a:solidFill>
                            <a:srgbClr val="333399"/>
                          </a:solidFill>
                          <a:effectLst/>
                          <a:latin typeface="Arial"/>
                          <a:ea typeface="Calibri" charset="0"/>
                          <a:cs typeface="Arial"/>
                        </a:rPr>
                        <a:t>/Q’</a:t>
                      </a:r>
                      <a:r>
                        <a:rPr kumimoji="0" lang="en-US" sz="1800" b="1" i="1" u="none" strike="noStrike" cap="none" normalizeH="0" baseline="-25000">
                          <a:ln>
                            <a:noFill/>
                          </a:ln>
                          <a:solidFill>
                            <a:srgbClr val="333399"/>
                          </a:solidFill>
                          <a:effectLst/>
                          <a:latin typeface="Arial"/>
                          <a:ea typeface="Calibri" charset="0"/>
                          <a:cs typeface="Arial"/>
                        </a:rPr>
                        <a:t>y</a:t>
                      </a:r>
                      <a:endParaRPr kumimoji="0" lang="ru-RU" sz="1800" b="1" i="0" u="none" strike="noStrike" cap="none" normalizeH="0" baseline="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639763"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a:t>
                      </a:r>
                      <a:r>
                        <a:rPr kumimoji="0" lang="en-US" sz="1800" b="1" i="0" u="none" strike="noStrike" cap="none" normalizeH="0" baseline="0" dirty="0" smtClean="0">
                          <a:ln>
                            <a:noFill/>
                          </a:ln>
                          <a:solidFill>
                            <a:srgbClr val="333399"/>
                          </a:solidFill>
                          <a:effectLst/>
                          <a:latin typeface="Arial"/>
                          <a:ea typeface="Calibri" charset="0"/>
                          <a:cs typeface="Arial"/>
                        </a:rPr>
                        <a:t>33 / -28</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Ring Acceptance, </a:t>
                      </a:r>
                      <a:r>
                        <a:rPr kumimoji="0" lang="ru-RU" sz="1800" b="1" i="1" u="none" strike="noStrike" cap="none" normalizeH="0" baseline="0" dirty="0">
                          <a:ln>
                            <a:noFill/>
                          </a:ln>
                          <a:solidFill>
                            <a:srgbClr val="333399"/>
                          </a:solidFill>
                          <a:effectLst/>
                          <a:latin typeface="Arial"/>
                          <a:ea typeface="Calibri" charset="0"/>
                          <a:cs typeface="Arial"/>
                        </a:rPr>
                        <a:t>π</a:t>
                      </a:r>
                      <a:r>
                        <a:rPr kumimoji="0" lang="ru-RU" sz="1800" b="1" i="0" u="none" strike="noStrike" cap="none" normalizeH="0" baseline="0" dirty="0">
                          <a:ln>
                            <a:noFill/>
                          </a:ln>
                          <a:solidFill>
                            <a:srgbClr val="333399"/>
                          </a:solidFill>
                          <a:effectLst/>
                          <a:latin typeface="Arial"/>
                          <a:ea typeface="Calibri" charset="0"/>
                          <a:cs typeface="Arial"/>
                        </a:rPr>
                        <a:t> </a:t>
                      </a:r>
                      <a:r>
                        <a:rPr kumimoji="0" lang="en-US" sz="1800" b="1" i="0" u="none" strike="noStrike" cap="none" normalizeH="0" baseline="0" dirty="0" err="1">
                          <a:ln>
                            <a:noFill/>
                          </a:ln>
                          <a:solidFill>
                            <a:srgbClr val="333399"/>
                          </a:solidFill>
                          <a:effectLst/>
                          <a:latin typeface="Arial"/>
                          <a:ea typeface="Calibri" charset="0"/>
                          <a:cs typeface="Arial"/>
                        </a:rPr>
                        <a:t>mm·mrad</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415925"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smtClean="0">
                          <a:ln>
                            <a:noFill/>
                          </a:ln>
                          <a:solidFill>
                            <a:srgbClr val="333399"/>
                          </a:solidFill>
                          <a:effectLst/>
                          <a:latin typeface="Arial"/>
                          <a:ea typeface="Calibri" charset="0"/>
                          <a:cs typeface="Arial"/>
                        </a:rPr>
                        <a:t>40</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333399"/>
                          </a:solidFill>
                          <a:effectLst/>
                          <a:latin typeface="Arial"/>
                          <a:ea typeface="Calibri" charset="0"/>
                          <a:cs typeface="Arial"/>
                        </a:rPr>
                        <a:t>Momentum acceptance</a:t>
                      </a:r>
                      <a:r>
                        <a:rPr kumimoji="0" lang="ru-RU" sz="1800" b="1" i="0" u="none" strike="noStrike" cap="none" normalizeH="0" baseline="0">
                          <a:ln>
                            <a:noFill/>
                          </a:ln>
                          <a:solidFill>
                            <a:srgbClr val="333399"/>
                          </a:solidFill>
                          <a:effectLst/>
                          <a:latin typeface="Arial"/>
                          <a:ea typeface="Calibri" charset="0"/>
                          <a:cs typeface="Arial"/>
                        </a:rPr>
                        <a:t>, </a:t>
                      </a:r>
                      <a:r>
                        <a:rPr kumimoji="0" lang="ru-RU" sz="1800" b="1" i="1" u="none" strike="noStrike" cap="none" normalizeH="0" baseline="0">
                          <a:ln>
                            <a:noFill/>
                          </a:ln>
                          <a:solidFill>
                            <a:srgbClr val="333399"/>
                          </a:solidFill>
                          <a:effectLst/>
                          <a:latin typeface="Arial"/>
                          <a:ea typeface="Calibri" charset="0"/>
                          <a:cs typeface="Arial"/>
                        </a:rPr>
                        <a:t>Δ</a:t>
                      </a:r>
                      <a:r>
                        <a:rPr kumimoji="0" lang="en-US" sz="1800" b="1" i="1" u="none" strike="noStrike" cap="none" normalizeH="0" baseline="0">
                          <a:ln>
                            <a:noFill/>
                          </a:ln>
                          <a:solidFill>
                            <a:srgbClr val="333399"/>
                          </a:solidFill>
                          <a:effectLst/>
                          <a:latin typeface="Arial"/>
                          <a:ea typeface="Calibri" charset="0"/>
                          <a:cs typeface="Arial"/>
                        </a:rPr>
                        <a:t>p</a:t>
                      </a:r>
                      <a:r>
                        <a:rPr kumimoji="0" lang="ru-RU" sz="1800" b="1" i="1" u="none" strike="noStrike" cap="none" normalizeH="0" baseline="0">
                          <a:ln>
                            <a:noFill/>
                          </a:ln>
                          <a:solidFill>
                            <a:srgbClr val="333399"/>
                          </a:solidFill>
                          <a:effectLst/>
                          <a:latin typeface="Arial"/>
                          <a:ea typeface="Calibri" charset="0"/>
                          <a:cs typeface="Arial"/>
                        </a:rPr>
                        <a:t>/</a:t>
                      </a:r>
                      <a:r>
                        <a:rPr kumimoji="0" lang="en-US" sz="1800" b="1" i="1" u="none" strike="noStrike" cap="none" normalizeH="0" baseline="0">
                          <a:ln>
                            <a:noFill/>
                          </a:ln>
                          <a:solidFill>
                            <a:srgbClr val="333399"/>
                          </a:solidFill>
                          <a:effectLst/>
                          <a:latin typeface="Arial"/>
                          <a:ea typeface="Calibri" charset="0"/>
                          <a:cs typeface="Arial"/>
                        </a:rPr>
                        <a:t>p</a:t>
                      </a:r>
                      <a:endParaRPr kumimoji="0" lang="ru-RU" sz="1800" b="1" i="0" u="none" strike="noStrike" cap="none" normalizeH="0" baseline="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574675"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a:ln>
                            <a:noFill/>
                          </a:ln>
                          <a:solidFill>
                            <a:srgbClr val="333399"/>
                          </a:solidFill>
                          <a:effectLst/>
                          <a:latin typeface="Arial"/>
                          <a:ea typeface="Calibri" charset="0"/>
                          <a:cs typeface="Arial"/>
                        </a:rPr>
                        <a:t>±0.010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ru-RU" sz="1800" b="1" i="1" u="none" strike="noStrike" cap="none" normalizeH="0" baseline="0" dirty="0" err="1" smtClean="0">
                          <a:ln>
                            <a:noFill/>
                          </a:ln>
                          <a:solidFill>
                            <a:srgbClr val="333399"/>
                          </a:solidFill>
                          <a:effectLst/>
                          <a:latin typeface="Arial"/>
                          <a:ea typeface="Calibri" charset="0"/>
                          <a:cs typeface="Arial"/>
                        </a:rPr>
                        <a:t>γ</a:t>
                      </a:r>
                      <a:r>
                        <a:rPr kumimoji="0" lang="en-US" sz="1800" b="1" i="1" u="none" strike="noStrike" cap="none" normalizeH="0" baseline="-25000" dirty="0" err="1" smtClean="0">
                          <a:ln>
                            <a:noFill/>
                          </a:ln>
                          <a:solidFill>
                            <a:srgbClr val="333399"/>
                          </a:solidFill>
                          <a:effectLst/>
                          <a:latin typeface="Arial"/>
                          <a:ea typeface="Calibri" charset="0"/>
                          <a:cs typeface="Arial"/>
                        </a:rPr>
                        <a:t>tr</a:t>
                      </a:r>
                      <a:endParaRPr kumimoji="0" lang="ru-RU" sz="1800" b="1" i="0" u="none" strike="noStrike" cap="none" normalizeH="0" baseline="-2500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609600"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a:ln>
                            <a:noFill/>
                          </a:ln>
                          <a:solidFill>
                            <a:srgbClr val="333399"/>
                          </a:solidFill>
                          <a:effectLst/>
                          <a:latin typeface="Arial"/>
                          <a:ea typeface="Calibri" charset="0"/>
                          <a:cs typeface="Arial"/>
                        </a:rPr>
                        <a:t>7.088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a:ea typeface="Calibri" charset="0"/>
                          <a:cs typeface="Arial"/>
                        </a:rPr>
                        <a:t>Kinetic energy </a:t>
                      </a:r>
                      <a:r>
                        <a:rPr kumimoji="0" lang="en-US" sz="1800" b="1" i="0" u="none" strike="noStrike" cap="none" normalizeH="0" baseline="0" dirty="0">
                          <a:ln>
                            <a:noFill/>
                          </a:ln>
                          <a:solidFill>
                            <a:srgbClr val="FF0000"/>
                          </a:solidFill>
                          <a:effectLst/>
                          <a:latin typeface="Arial"/>
                          <a:ea typeface="Calibri" charset="0"/>
                          <a:cs typeface="Arial"/>
                        </a:rPr>
                        <a:t>of </a:t>
                      </a:r>
                      <a:r>
                        <a:rPr kumimoji="0" lang="en-US" sz="1800" b="1" i="0" u="none" strike="noStrike" cap="none" normalizeH="0" baseline="0" dirty="0" smtClean="0">
                          <a:ln>
                            <a:noFill/>
                          </a:ln>
                          <a:solidFill>
                            <a:srgbClr val="FF0000"/>
                          </a:solidFill>
                          <a:effectLst/>
                          <a:latin typeface="Arial"/>
                          <a:ea typeface="Calibri" charset="0"/>
                          <a:cs typeface="Arial"/>
                        </a:rPr>
                        <a:t>Au</a:t>
                      </a:r>
                      <a:r>
                        <a:rPr kumimoji="0" lang="en-US" sz="1800" b="1" i="0" u="none" strike="noStrike" cap="none" normalizeH="0" baseline="30000" dirty="0" smtClean="0">
                          <a:ln>
                            <a:noFill/>
                          </a:ln>
                          <a:solidFill>
                            <a:srgbClr val="FF0000"/>
                          </a:solidFill>
                          <a:effectLst/>
                          <a:latin typeface="Arial"/>
                          <a:ea typeface="Calibri" charset="0"/>
                          <a:cs typeface="Arial"/>
                        </a:rPr>
                        <a:t>79+</a:t>
                      </a:r>
                      <a:r>
                        <a:rPr kumimoji="0" lang="en-US" sz="1800" b="1" i="0" u="none" strike="noStrike" cap="none" normalizeH="0" baseline="0" dirty="0" smtClean="0">
                          <a:ln>
                            <a:noFill/>
                          </a:ln>
                          <a:solidFill>
                            <a:srgbClr val="FF0000"/>
                          </a:solidFill>
                          <a:effectLst/>
                          <a:latin typeface="Arial"/>
                          <a:ea typeface="Calibri" charset="0"/>
                          <a:cs typeface="Arial"/>
                        </a:rPr>
                        <a:t>, </a:t>
                      </a:r>
                      <a:r>
                        <a:rPr kumimoji="0" lang="en-US" sz="1800" b="1" i="0" u="none" strike="noStrike" cap="none" normalizeH="0" baseline="0" dirty="0">
                          <a:ln>
                            <a:noFill/>
                          </a:ln>
                          <a:solidFill>
                            <a:srgbClr val="FF0000"/>
                          </a:solidFill>
                          <a:effectLst/>
                          <a:latin typeface="Arial"/>
                          <a:ea typeface="Calibri" charset="0"/>
                          <a:cs typeface="Arial"/>
                        </a:rPr>
                        <a:t>GeV/u</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462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1.0</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605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3.0</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287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4.5</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333399"/>
                          </a:solidFill>
                          <a:effectLst/>
                          <a:latin typeface="Arial"/>
                          <a:ea typeface="Calibri" charset="0"/>
                          <a:cs typeface="Arial"/>
                        </a:rPr>
                        <a:t>Number of ions per bunch</a:t>
                      </a:r>
                      <a:endParaRPr kumimoji="0" lang="ru-RU" sz="1800" b="1" i="0" u="none" strike="noStrike" cap="none" normalizeH="0" baseline="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5088"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333399"/>
                          </a:solidFill>
                          <a:effectLst/>
                          <a:latin typeface="Arial"/>
                          <a:ea typeface="Calibri" charset="0"/>
                          <a:cs typeface="Arial"/>
                        </a:rPr>
                        <a:t>2</a:t>
                      </a:r>
                      <a:r>
                        <a:rPr kumimoji="0" lang="ru-RU" sz="1800" b="1" i="0" u="none" strike="noStrike" cap="none" normalizeH="0" baseline="0">
                          <a:ln>
                            <a:noFill/>
                          </a:ln>
                          <a:solidFill>
                            <a:srgbClr val="333399"/>
                          </a:solidFill>
                          <a:effectLst/>
                          <a:latin typeface="Arial"/>
                          <a:ea typeface="Calibri" charset="0"/>
                          <a:cs typeface="Arial"/>
                        </a:rPr>
                        <a:t>.</a:t>
                      </a:r>
                      <a:r>
                        <a:rPr kumimoji="0" lang="en-US" sz="1800" b="1" i="0" u="none" strike="noStrike" cap="none" normalizeH="0" baseline="0">
                          <a:ln>
                            <a:noFill/>
                          </a:ln>
                          <a:solidFill>
                            <a:srgbClr val="333399"/>
                          </a:solidFill>
                          <a:effectLst/>
                          <a:latin typeface="Arial"/>
                          <a:ea typeface="Calibri" charset="0"/>
                          <a:cs typeface="Arial"/>
                        </a:rPr>
                        <a:t>0</a:t>
                      </a:r>
                      <a:r>
                        <a:rPr kumimoji="0" lang="ru-RU" sz="1800" b="1" i="0" u="none" strike="noStrike" cap="none" normalizeH="0" baseline="0">
                          <a:ln>
                            <a:noFill/>
                          </a:ln>
                          <a:solidFill>
                            <a:srgbClr val="333399"/>
                          </a:solidFill>
                          <a:effectLst/>
                          <a:latin typeface="Arial"/>
                          <a:ea typeface="Calibri" charset="0"/>
                          <a:cs typeface="Arial"/>
                        </a:rPr>
                        <a:t>·10</a:t>
                      </a:r>
                      <a:r>
                        <a:rPr kumimoji="0" lang="en-US" sz="1800" b="1" i="0" u="none" strike="noStrike" cap="none" normalizeH="0" baseline="30000">
                          <a:ln>
                            <a:noFill/>
                          </a:ln>
                          <a:solidFill>
                            <a:srgbClr val="333399"/>
                          </a:solidFill>
                          <a:effectLst/>
                          <a:latin typeface="Arial"/>
                          <a:ea typeface="Calibri" charset="0"/>
                          <a:cs typeface="Arial"/>
                        </a:rPr>
                        <a:t>8</a:t>
                      </a:r>
                      <a:endParaRPr kumimoji="0" lang="ru-RU" sz="1800" b="1" i="0" u="none" strike="noStrike" cap="none" normalizeH="0" baseline="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667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2.4·10</a:t>
                      </a:r>
                      <a:r>
                        <a:rPr kumimoji="0" lang="en-US" sz="1800" b="1" i="0" u="none" strike="noStrike" cap="none" normalizeH="0" baseline="30000" dirty="0">
                          <a:ln>
                            <a:noFill/>
                          </a:ln>
                          <a:solidFill>
                            <a:srgbClr val="333399"/>
                          </a:solidFill>
                          <a:effectLst/>
                          <a:latin typeface="Arial"/>
                          <a:ea typeface="Calibri" charset="0"/>
                          <a:cs typeface="Arial"/>
                        </a:rPr>
                        <a:t>9</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2.3·10</a:t>
                      </a:r>
                      <a:r>
                        <a:rPr kumimoji="0" lang="en-US" sz="1800" b="1" i="0" u="none" strike="noStrike" cap="none" normalizeH="0" baseline="30000" dirty="0">
                          <a:ln>
                            <a:noFill/>
                          </a:ln>
                          <a:solidFill>
                            <a:srgbClr val="333399"/>
                          </a:solidFill>
                          <a:effectLst/>
                          <a:latin typeface="Arial"/>
                          <a:ea typeface="Calibri" charset="0"/>
                          <a:cs typeface="Arial"/>
                        </a:rPr>
                        <a:t>9</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ru-RU" sz="1800" b="1" i="1" u="none" strike="noStrike" cap="none" normalizeH="0" baseline="0" dirty="0" err="1" smtClean="0">
                          <a:ln>
                            <a:noFill/>
                          </a:ln>
                          <a:solidFill>
                            <a:srgbClr val="333399"/>
                          </a:solidFill>
                          <a:effectLst/>
                          <a:latin typeface="+mn-lt"/>
                          <a:ea typeface="Calibri" charset="0"/>
                          <a:cs typeface="Arial"/>
                        </a:rPr>
                        <a:t>Δ</a:t>
                      </a:r>
                      <a:r>
                        <a:rPr kumimoji="0" lang="en-US" sz="1800" b="1" i="1" u="none" strike="noStrike" cap="none" normalizeH="0" baseline="0" dirty="0" smtClean="0">
                          <a:ln>
                            <a:noFill/>
                          </a:ln>
                          <a:solidFill>
                            <a:srgbClr val="333399"/>
                          </a:solidFill>
                          <a:effectLst/>
                          <a:latin typeface="+mn-lt"/>
                          <a:ea typeface="Calibri" charset="0"/>
                          <a:cs typeface="Arial"/>
                        </a:rPr>
                        <a:t>p/</a:t>
                      </a:r>
                      <a:r>
                        <a:rPr kumimoji="0" lang="en-US" sz="1800" b="1" i="1" u="none" strike="noStrike" cap="none" normalizeH="0" baseline="0" dirty="0" err="1" smtClean="0">
                          <a:ln>
                            <a:noFill/>
                          </a:ln>
                          <a:solidFill>
                            <a:srgbClr val="333399"/>
                          </a:solidFill>
                          <a:effectLst/>
                          <a:latin typeface="+mn-lt"/>
                          <a:ea typeface="Calibri" charset="0"/>
                          <a:cs typeface="Arial"/>
                        </a:rPr>
                        <a:t>p</a:t>
                      </a:r>
                      <a:r>
                        <a:rPr kumimoji="0" lang="en-US" sz="1800" b="1" i="0" u="none" strike="noStrike" cap="none" normalizeH="0" baseline="-25000" dirty="0" err="1" smtClean="0">
                          <a:ln>
                            <a:noFill/>
                          </a:ln>
                          <a:solidFill>
                            <a:srgbClr val="333399"/>
                          </a:solidFill>
                          <a:effectLst/>
                          <a:latin typeface="Arial"/>
                          <a:ea typeface="Calibri" charset="0"/>
                          <a:cs typeface="Arial"/>
                        </a:rPr>
                        <a:t>rms</a:t>
                      </a:r>
                      <a:r>
                        <a:rPr kumimoji="0" lang="en-US" sz="1800" b="1" i="1" u="none" strike="noStrike" cap="none" normalizeH="0" baseline="0" dirty="0" smtClean="0">
                          <a:ln>
                            <a:noFill/>
                          </a:ln>
                          <a:solidFill>
                            <a:srgbClr val="333399"/>
                          </a:solidFill>
                          <a:effectLst/>
                          <a:latin typeface="Arial"/>
                          <a:ea typeface="Calibri" charset="0"/>
                          <a:cs typeface="Arial"/>
                        </a:rPr>
                        <a:t>, </a:t>
                      </a:r>
                      <a:r>
                        <a:rPr kumimoji="0" lang="en-US" sz="1800" b="1" i="0" u="none" strike="noStrike" cap="none" normalizeH="0" baseline="0" dirty="0" smtClean="0">
                          <a:ln>
                            <a:noFill/>
                          </a:ln>
                          <a:solidFill>
                            <a:srgbClr val="333399"/>
                          </a:solidFill>
                          <a:effectLst/>
                          <a:latin typeface="Arial"/>
                          <a:ea typeface="Calibri" charset="0"/>
                          <a:cs typeface="Arial"/>
                        </a:rPr>
                        <a:t>10</a:t>
                      </a:r>
                      <a:r>
                        <a:rPr kumimoji="0" lang="en-US" sz="1800" b="1" i="0" u="none" strike="noStrike" cap="none" normalizeH="0" baseline="30000" dirty="0" smtClean="0">
                          <a:ln>
                            <a:noFill/>
                          </a:ln>
                          <a:solidFill>
                            <a:srgbClr val="333399"/>
                          </a:solidFill>
                          <a:effectLst/>
                          <a:latin typeface="Arial"/>
                          <a:ea typeface="Calibri" charset="0"/>
                          <a:cs typeface="Arial"/>
                        </a:rPr>
                        <a:t>-3</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0.55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1.15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31763"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1.5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err="1" smtClean="0">
                          <a:ln>
                            <a:noFill/>
                          </a:ln>
                          <a:solidFill>
                            <a:srgbClr val="333399"/>
                          </a:solidFill>
                          <a:effectLst/>
                          <a:latin typeface="Arial"/>
                          <a:ea typeface="Calibri" charset="0"/>
                          <a:cs typeface="Arial"/>
                        </a:rPr>
                        <a:t>ε</a:t>
                      </a:r>
                      <a:r>
                        <a:rPr kumimoji="0" lang="en-US" sz="1800" b="1" i="0" u="none" strike="noStrike" cap="none" normalizeH="0" baseline="-25000" dirty="0" err="1" smtClean="0">
                          <a:ln>
                            <a:noFill/>
                          </a:ln>
                          <a:solidFill>
                            <a:srgbClr val="333399"/>
                          </a:solidFill>
                          <a:effectLst/>
                          <a:latin typeface="Arial"/>
                          <a:ea typeface="Calibri" charset="0"/>
                          <a:cs typeface="Arial"/>
                        </a:rPr>
                        <a:t>rms</a:t>
                      </a:r>
                      <a:r>
                        <a:rPr kumimoji="0" lang="en-US" sz="1800" b="1" i="0" u="none" strike="noStrike" cap="none" normalizeH="0" baseline="0" dirty="0" smtClean="0">
                          <a:ln>
                            <a:noFill/>
                          </a:ln>
                          <a:solidFill>
                            <a:srgbClr val="333399"/>
                          </a:solidFill>
                          <a:effectLst/>
                          <a:latin typeface="Arial"/>
                          <a:ea typeface="Calibri" charset="0"/>
                          <a:cs typeface="Arial"/>
                        </a:rPr>
                        <a:t>, (h/v) </a:t>
                      </a:r>
                      <a:r>
                        <a:rPr kumimoji="0" lang="ru-RU" sz="1800" b="1" i="1" u="none" strike="noStrike" cap="none" normalizeH="0" baseline="0" dirty="0" smtClean="0">
                          <a:ln>
                            <a:noFill/>
                          </a:ln>
                          <a:solidFill>
                            <a:srgbClr val="333399"/>
                          </a:solidFill>
                          <a:effectLst/>
                          <a:latin typeface="Arial"/>
                          <a:ea typeface="Calibri" charset="0"/>
                          <a:cs typeface="Arial"/>
                        </a:rPr>
                        <a:t>π</a:t>
                      </a:r>
                      <a:r>
                        <a:rPr kumimoji="0" lang="ru-RU" sz="1800" b="1" i="0" u="none" strike="noStrike" cap="none" normalizeH="0" baseline="0" dirty="0" smtClean="0">
                          <a:ln>
                            <a:noFill/>
                          </a:ln>
                          <a:solidFill>
                            <a:srgbClr val="333399"/>
                          </a:solidFill>
                          <a:effectLst/>
                          <a:latin typeface="Arial"/>
                          <a:ea typeface="Calibri" charset="0"/>
                          <a:cs typeface="Arial"/>
                        </a:rPr>
                        <a:t> </a:t>
                      </a:r>
                      <a:r>
                        <a:rPr kumimoji="0" lang="en-US" sz="1800" b="1" i="0" u="none" strike="noStrike" cap="none" normalizeH="0" baseline="0" dirty="0" err="1">
                          <a:ln>
                            <a:noFill/>
                          </a:ln>
                          <a:solidFill>
                            <a:srgbClr val="333399"/>
                          </a:solidFill>
                          <a:effectLst/>
                          <a:latin typeface="Arial"/>
                          <a:ea typeface="Calibri" charset="0"/>
                          <a:cs typeface="Arial"/>
                        </a:rPr>
                        <a:t>mm·mrad</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333399"/>
                          </a:solidFill>
                          <a:effectLst/>
                          <a:latin typeface="Arial"/>
                          <a:ea typeface="Calibri" charset="0"/>
                          <a:cs typeface="Arial"/>
                        </a:rPr>
                        <a:t>1.1/0.95</a:t>
                      </a:r>
                      <a:endParaRPr kumimoji="0" lang="ru-RU" sz="1800" b="1" i="0" u="none" strike="noStrike" cap="none" normalizeH="0" baseline="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922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1.1/</a:t>
                      </a:r>
                      <a:r>
                        <a:rPr kumimoji="0" lang="en-US" sz="1800" b="1" i="0" u="none" strike="noStrike" cap="none" normalizeH="0" baseline="0" dirty="0" smtClean="0">
                          <a:ln>
                            <a:noFill/>
                          </a:ln>
                          <a:solidFill>
                            <a:srgbClr val="333399"/>
                          </a:solidFill>
                          <a:effectLst/>
                          <a:latin typeface="Arial"/>
                          <a:ea typeface="Calibri" charset="0"/>
                          <a:cs typeface="Arial"/>
                        </a:rPr>
                        <a:t>0.85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605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1.1/</a:t>
                      </a:r>
                      <a:r>
                        <a:rPr kumimoji="0" lang="en-US" sz="1800" b="1" i="0" u="none" strike="noStrike" cap="none" normalizeH="0" baseline="0" dirty="0" smtClean="0">
                          <a:ln>
                            <a:noFill/>
                          </a:ln>
                          <a:solidFill>
                            <a:srgbClr val="333399"/>
                          </a:solidFill>
                          <a:effectLst/>
                          <a:latin typeface="Arial"/>
                          <a:ea typeface="Calibri" charset="0"/>
                          <a:cs typeface="Arial"/>
                        </a:rPr>
                        <a:t>0.75</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Luminosity</a:t>
                      </a:r>
                      <a:r>
                        <a:rPr kumimoji="0" lang="en-US" sz="1800" b="1" i="0" u="none" strike="noStrike" cap="none" normalizeH="0" baseline="0" dirty="0" smtClean="0">
                          <a:ln>
                            <a:noFill/>
                          </a:ln>
                          <a:solidFill>
                            <a:srgbClr val="FF0000"/>
                          </a:solidFill>
                          <a:effectLst/>
                          <a:latin typeface="Arial"/>
                          <a:ea typeface="Calibri" charset="0"/>
                          <a:cs typeface="Arial"/>
                        </a:rPr>
                        <a:t>, </a:t>
                      </a:r>
                      <a:r>
                        <a:rPr kumimoji="0" lang="en-US" sz="1800" b="1" i="0" u="none" strike="noStrike" cap="none" normalizeH="0" baseline="0" dirty="0">
                          <a:ln>
                            <a:noFill/>
                          </a:ln>
                          <a:solidFill>
                            <a:srgbClr val="FF0000"/>
                          </a:solidFill>
                          <a:effectLst/>
                          <a:latin typeface="Arial"/>
                          <a:ea typeface="Calibri" charset="0"/>
                          <a:cs typeface="Arial"/>
                        </a:rPr>
                        <a:t>cm</a:t>
                      </a:r>
                      <a:r>
                        <a:rPr kumimoji="0" lang="en-US" sz="1800" b="1" i="0" u="none" strike="noStrike" cap="none" normalizeH="0" baseline="30000" dirty="0">
                          <a:ln>
                            <a:noFill/>
                          </a:ln>
                          <a:solidFill>
                            <a:srgbClr val="FF0000"/>
                          </a:solidFill>
                          <a:effectLst/>
                          <a:latin typeface="Arial"/>
                          <a:ea typeface="Calibri" charset="0"/>
                          <a:cs typeface="Arial"/>
                        </a:rPr>
                        <a:t>-2</a:t>
                      </a:r>
                      <a:r>
                        <a:rPr kumimoji="0" lang="en-US" sz="1800" b="1" i="0" u="none" strike="noStrike" cap="none" normalizeH="0" baseline="0" dirty="0">
                          <a:ln>
                            <a:noFill/>
                          </a:ln>
                          <a:solidFill>
                            <a:srgbClr val="FF0000"/>
                          </a:solidFill>
                          <a:effectLst/>
                          <a:latin typeface="Arial"/>
                          <a:ea typeface="Calibri" charset="0"/>
                          <a:cs typeface="Arial"/>
                        </a:rPr>
                        <a:t> s</a:t>
                      </a:r>
                      <a:r>
                        <a:rPr kumimoji="0" lang="en-US" sz="1800" b="1" i="0" u="none" strike="noStrike" cap="none" normalizeH="0" baseline="30000" dirty="0">
                          <a:ln>
                            <a:noFill/>
                          </a:ln>
                          <a:solidFill>
                            <a:srgbClr val="FF0000"/>
                          </a:solidFill>
                          <a:effectLst/>
                          <a:latin typeface="Arial"/>
                          <a:ea typeface="Calibri" charset="0"/>
                          <a:cs typeface="Arial"/>
                        </a:rPr>
                        <a:t>-1</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477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Calibri" charset="0"/>
                          <a:cs typeface="Arial"/>
                        </a:rPr>
                        <a:t>0.6·10</a:t>
                      </a:r>
                      <a:r>
                        <a:rPr kumimoji="0" lang="en-US" sz="1800" b="1" i="0" u="none" strike="noStrike" cap="none" normalizeH="0" baseline="30000" dirty="0">
                          <a:ln>
                            <a:noFill/>
                          </a:ln>
                          <a:solidFill>
                            <a:srgbClr val="FF0000"/>
                          </a:solidFill>
                          <a:effectLst/>
                          <a:latin typeface="Arial"/>
                          <a:ea typeface="Calibri" charset="0"/>
                          <a:cs typeface="Arial"/>
                        </a:rPr>
                        <a:t>25</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23825"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a:ea typeface="Calibri" charset="0"/>
                          <a:cs typeface="Arial"/>
                        </a:rPr>
                        <a:t>1·</a:t>
                      </a:r>
                      <a:r>
                        <a:rPr kumimoji="0" lang="en-US" sz="1800" b="1" i="0" u="none" strike="noStrike" cap="none" normalizeH="0" baseline="0" dirty="0">
                          <a:ln>
                            <a:noFill/>
                          </a:ln>
                          <a:solidFill>
                            <a:srgbClr val="FF0000"/>
                          </a:solidFill>
                          <a:effectLst/>
                          <a:latin typeface="Arial"/>
                          <a:ea typeface="Calibri" charset="0"/>
                          <a:cs typeface="Arial"/>
                        </a:rPr>
                        <a:t>10</a:t>
                      </a:r>
                      <a:r>
                        <a:rPr kumimoji="0" lang="en-US" sz="1800" b="1" i="0" u="none" strike="noStrike" cap="none" normalizeH="0" baseline="30000" dirty="0">
                          <a:ln>
                            <a:noFill/>
                          </a:ln>
                          <a:solidFill>
                            <a:srgbClr val="FF0000"/>
                          </a:solidFill>
                          <a:effectLst/>
                          <a:latin typeface="Arial"/>
                          <a:ea typeface="Calibri" charset="0"/>
                          <a:cs typeface="Arial"/>
                        </a:rPr>
                        <a:t>27</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2065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a:ea typeface="Calibri" charset="0"/>
                          <a:cs typeface="Arial"/>
                        </a:rPr>
                        <a:t>1·</a:t>
                      </a:r>
                      <a:r>
                        <a:rPr kumimoji="0" lang="en-US" sz="1800" b="1" i="0" u="none" strike="noStrike" cap="none" normalizeH="0" baseline="0" dirty="0">
                          <a:ln>
                            <a:noFill/>
                          </a:ln>
                          <a:solidFill>
                            <a:srgbClr val="FF0000"/>
                          </a:solidFill>
                          <a:effectLst/>
                          <a:latin typeface="Arial"/>
                          <a:ea typeface="Calibri" charset="0"/>
                          <a:cs typeface="Arial"/>
                        </a:rPr>
                        <a:t>10</a:t>
                      </a:r>
                      <a:r>
                        <a:rPr kumimoji="0" lang="en-US" sz="1800" b="1" i="0" u="none" strike="noStrike" cap="none" normalizeH="0" baseline="30000" dirty="0">
                          <a:ln>
                            <a:noFill/>
                          </a:ln>
                          <a:solidFill>
                            <a:srgbClr val="FF0000"/>
                          </a:solidFill>
                          <a:effectLst/>
                          <a:latin typeface="Arial"/>
                          <a:ea typeface="Calibri" charset="0"/>
                          <a:cs typeface="Arial"/>
                        </a:rPr>
                        <a:t>27</a:t>
                      </a:r>
                      <a:endParaRPr kumimoji="0" lang="ru-RU" sz="1800" b="1" i="0" u="none" strike="noStrike" cap="none" normalizeH="0" baseline="0" dirty="0">
                        <a:ln>
                          <a:noFill/>
                        </a:ln>
                        <a:solidFill>
                          <a:srgbClr val="FF0000"/>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534">
                <a:tc>
                  <a:txBody>
                    <a:bodyPr/>
                    <a:lstStyle/>
                    <a:p>
                      <a:pPr marL="6350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IBS </a:t>
                      </a:r>
                      <a:r>
                        <a:rPr kumimoji="0" lang="en-US" sz="1800" b="1" i="0" u="none" strike="noStrike" cap="none" normalizeH="0" baseline="0" dirty="0" smtClean="0">
                          <a:ln>
                            <a:noFill/>
                          </a:ln>
                          <a:solidFill>
                            <a:srgbClr val="333399"/>
                          </a:solidFill>
                          <a:effectLst/>
                          <a:latin typeface="Arial"/>
                          <a:ea typeface="Calibri" charset="0"/>
                          <a:cs typeface="Arial"/>
                        </a:rPr>
                        <a:t>growth </a:t>
                      </a:r>
                      <a:r>
                        <a:rPr kumimoji="0" lang="en-US" sz="1800" b="1" i="0" u="none" strike="noStrike" cap="none" normalizeH="0" baseline="0" dirty="0">
                          <a:ln>
                            <a:noFill/>
                          </a:ln>
                          <a:solidFill>
                            <a:srgbClr val="333399"/>
                          </a:solidFill>
                          <a:effectLst/>
                          <a:latin typeface="Arial"/>
                          <a:ea typeface="Calibri" charset="0"/>
                          <a:cs typeface="Arial"/>
                        </a:rPr>
                        <a:t>time</a:t>
                      </a:r>
                      <a:r>
                        <a:rPr kumimoji="0" lang="ru-RU" sz="1800" b="1" i="0" u="none" strike="noStrike" cap="none" normalizeH="0" baseline="0" dirty="0">
                          <a:ln>
                            <a:noFill/>
                          </a:ln>
                          <a:solidFill>
                            <a:srgbClr val="333399"/>
                          </a:solidFill>
                          <a:effectLst/>
                          <a:latin typeface="Arial"/>
                          <a:ea typeface="Calibri" charset="0"/>
                          <a:cs typeface="Arial"/>
                        </a:rPr>
                        <a:t>, </a:t>
                      </a:r>
                      <a:r>
                        <a:rPr kumimoji="0" lang="en-US" sz="1800" b="1" i="0" u="none" strike="noStrike" cap="none" normalizeH="0" baseline="0" dirty="0">
                          <a:ln>
                            <a:noFill/>
                          </a:ln>
                          <a:solidFill>
                            <a:srgbClr val="333399"/>
                          </a:solidFill>
                          <a:effectLst/>
                          <a:latin typeface="Arial"/>
                          <a:ea typeface="Calibri" charset="0"/>
                          <a:cs typeface="Arial"/>
                        </a:rPr>
                        <a:t>s</a:t>
                      </a:r>
                      <a:endParaRPr kumimoji="0" lang="ru-RU" sz="1800" b="1" i="0" u="none" strike="noStrike" cap="none" normalizeH="0" baseline="0" dirty="0">
                        <a:ln>
                          <a:noFill/>
                        </a:ln>
                        <a:solidFill>
                          <a:srgbClr val="333399"/>
                        </a:solidFill>
                        <a:effectLst/>
                        <a:latin typeface="Arial"/>
                        <a:ea typeface="Calibri" charset="0"/>
                        <a:cs typeface="Arial"/>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9388"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a:ln>
                            <a:noFill/>
                          </a:ln>
                          <a:solidFill>
                            <a:srgbClr val="333399"/>
                          </a:solidFill>
                          <a:effectLst/>
                          <a:latin typeface="Arial"/>
                          <a:ea typeface="Calibri" charset="0"/>
                          <a:cs typeface="Arial"/>
                        </a:rPr>
                        <a:t>1</a:t>
                      </a:r>
                      <a:r>
                        <a:rPr kumimoji="0" lang="en-US" sz="1800" b="1" i="0" u="none" strike="noStrike" cap="none" normalizeH="0" baseline="0" dirty="0">
                          <a:ln>
                            <a:noFill/>
                          </a:ln>
                          <a:solidFill>
                            <a:srgbClr val="333399"/>
                          </a:solidFill>
                          <a:effectLst/>
                          <a:latin typeface="Arial"/>
                          <a:ea typeface="Calibri" charset="0"/>
                          <a:cs typeface="Arial"/>
                        </a:rPr>
                        <a:t>6</a:t>
                      </a:r>
                      <a:r>
                        <a:rPr kumimoji="0" lang="ru-RU" sz="1800" b="1" i="0" u="none" strike="noStrike" cap="none" normalizeH="0" baseline="0" dirty="0">
                          <a:ln>
                            <a:noFill/>
                          </a:ln>
                          <a:solidFill>
                            <a:srgbClr val="333399"/>
                          </a:solidFill>
                          <a:effectLst/>
                          <a:latin typeface="Arial"/>
                          <a:ea typeface="Calibri" charset="0"/>
                          <a:cs typeface="Arial"/>
                        </a:rPr>
                        <a:t>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0813"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333399"/>
                          </a:solidFill>
                          <a:effectLst/>
                          <a:latin typeface="Arial"/>
                          <a:ea typeface="Calibri" charset="0"/>
                          <a:cs typeface="Arial"/>
                        </a:rPr>
                        <a:t>46</a:t>
                      </a:r>
                      <a:r>
                        <a:rPr kumimoji="0" lang="ru-RU" sz="1800" b="1" i="0" u="none" strike="noStrike" cap="none" normalizeH="0" baseline="0" dirty="0">
                          <a:ln>
                            <a:noFill/>
                          </a:ln>
                          <a:solidFill>
                            <a:srgbClr val="333399"/>
                          </a:solidFill>
                          <a:effectLst/>
                          <a:latin typeface="Arial"/>
                          <a:ea typeface="Calibri" charset="0"/>
                          <a:cs typeface="Arial"/>
                        </a:rPr>
                        <a:t>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15888"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ea typeface="Calibri" charset="0"/>
                          <a:cs typeface="Arial"/>
                        </a:rPr>
                        <a:t>1800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641">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cs typeface="Arial"/>
                        </a:rPr>
                        <a:t>Tune shift, </a:t>
                      </a:r>
                      <a:r>
                        <a:rPr kumimoji="0" lang="en-US" sz="1800" b="1" i="0" u="none" strike="noStrike" kern="1200" cap="none" normalizeH="0" baseline="0" dirty="0" smtClean="0">
                          <a:ln>
                            <a:noFill/>
                          </a:ln>
                          <a:solidFill>
                            <a:srgbClr val="333399"/>
                          </a:solidFill>
                          <a:effectLst/>
                          <a:latin typeface="Arial"/>
                          <a:ea typeface="+mn-ea"/>
                          <a:cs typeface="Arial"/>
                          <a:sym typeface="Symbol"/>
                        </a:rPr>
                        <a:t></a:t>
                      </a:r>
                      <a:r>
                        <a:rPr kumimoji="0" lang="en-US" sz="1800" b="1" i="0" u="none" strike="noStrike" kern="1200" cap="none" normalizeH="0" baseline="0" dirty="0" err="1" smtClean="0">
                          <a:ln>
                            <a:noFill/>
                          </a:ln>
                          <a:solidFill>
                            <a:srgbClr val="333399"/>
                          </a:solidFill>
                          <a:effectLst/>
                          <a:latin typeface="Arial"/>
                          <a:ea typeface="+mn-ea"/>
                          <a:cs typeface="Arial"/>
                          <a:sym typeface="Symbol"/>
                        </a:rPr>
                        <a:t>Q</a:t>
                      </a:r>
                      <a:r>
                        <a:rPr kumimoji="0" lang="en-US" sz="1800" b="1" i="0" u="none" strike="noStrike" kern="1200" cap="none" normalizeH="0" baseline="-25000" dirty="0" err="1" smtClean="0">
                          <a:ln>
                            <a:noFill/>
                          </a:ln>
                          <a:solidFill>
                            <a:srgbClr val="333399"/>
                          </a:solidFill>
                          <a:effectLst/>
                          <a:latin typeface="Arial"/>
                          <a:ea typeface="+mn-ea"/>
                          <a:cs typeface="Arial"/>
                          <a:sym typeface="Symbol"/>
                        </a:rPr>
                        <a:t>total</a:t>
                      </a:r>
                      <a:r>
                        <a:rPr kumimoji="0" lang="en-US" sz="1800" b="1" i="0" u="none" strike="noStrike" kern="1200" cap="none" normalizeH="0" baseline="0" dirty="0" smtClean="0">
                          <a:ln>
                            <a:noFill/>
                          </a:ln>
                          <a:solidFill>
                            <a:srgbClr val="333399"/>
                          </a:solidFill>
                          <a:effectLst/>
                          <a:latin typeface="Arial"/>
                          <a:ea typeface="+mn-ea"/>
                          <a:cs typeface="Arial"/>
                          <a:sym typeface="Symbol"/>
                        </a:rPr>
                        <a:t> =Q</a:t>
                      </a:r>
                      <a:r>
                        <a:rPr kumimoji="0" lang="en-US" sz="1800" b="1" i="0" u="none" strike="noStrike" kern="1200" cap="none" normalizeH="0" baseline="-25000" dirty="0" smtClean="0">
                          <a:ln>
                            <a:noFill/>
                          </a:ln>
                          <a:solidFill>
                            <a:srgbClr val="333399"/>
                          </a:solidFill>
                          <a:effectLst/>
                          <a:latin typeface="Arial"/>
                          <a:ea typeface="+mn-ea"/>
                          <a:cs typeface="Arial"/>
                          <a:sym typeface="Symbol"/>
                        </a:rPr>
                        <a:t>SC</a:t>
                      </a:r>
                      <a:r>
                        <a:rPr kumimoji="0" lang="en-US" sz="1800" b="1" i="0" u="none" strike="noStrike" kern="1200" cap="none" normalizeH="0" baseline="0" dirty="0" smtClean="0">
                          <a:ln>
                            <a:noFill/>
                          </a:ln>
                          <a:solidFill>
                            <a:srgbClr val="333399"/>
                          </a:solidFill>
                          <a:effectLst/>
                          <a:latin typeface="Arial"/>
                          <a:ea typeface="+mn-ea"/>
                          <a:cs typeface="Arial"/>
                          <a:sym typeface="Symbol"/>
                        </a:rPr>
                        <a:t> +2</a:t>
                      </a:r>
                      <a:r>
                        <a:rPr kumimoji="0" lang="en-US" sz="1800" b="1" i="0" u="none" strike="noStrike" kern="1200" cap="none" normalizeH="0" baseline="0" dirty="0" smtClean="0">
                          <a:ln>
                            <a:noFill/>
                          </a:ln>
                          <a:solidFill>
                            <a:srgbClr val="333399"/>
                          </a:solidFill>
                          <a:effectLst/>
                          <a:latin typeface="Arial"/>
                          <a:ea typeface="+mn-ea"/>
                          <a:cs typeface="Arial"/>
                          <a:sym typeface="Mathematica1"/>
                        </a:rPr>
                        <a:t>ξ</a:t>
                      </a:r>
                      <a:endParaRPr kumimoji="0" lang="ru-RU" sz="1800" b="1" i="0" u="none" strike="noStrike" cap="none" normalizeH="0" baseline="0" dirty="0" smtClean="0">
                        <a:ln>
                          <a:noFill/>
                        </a:ln>
                        <a:solidFill>
                          <a:srgbClr val="333399"/>
                        </a:solidFill>
                        <a:effectLst/>
                        <a:latin typeface="Arial"/>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a:cs typeface="Arial"/>
                        </a:rPr>
                        <a:t>-0.050</a:t>
                      </a:r>
                      <a:endParaRPr kumimoji="0" lang="ru-RU" sz="1800" b="1" i="0" u="none" strike="noStrike" cap="none" normalizeH="0" baseline="0" dirty="0" smtClean="0">
                        <a:ln>
                          <a:noFill/>
                        </a:ln>
                        <a:solidFill>
                          <a:srgbClr val="FF0000"/>
                        </a:solidFill>
                        <a:effectLst/>
                        <a:latin typeface="Arial"/>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cs typeface="Arial"/>
                        </a:rPr>
                        <a:t>-0.037</a:t>
                      </a:r>
                      <a:endParaRPr kumimoji="0" lang="ru-RU" sz="1800" b="1" i="0" u="none" strike="noStrike" cap="none" normalizeH="0" baseline="0" dirty="0" smtClean="0">
                        <a:ln>
                          <a:noFill/>
                        </a:ln>
                        <a:solidFill>
                          <a:srgbClr val="333399"/>
                        </a:solidFill>
                        <a:effectLst/>
                        <a:latin typeface="Arial"/>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800" b="1" i="0" u="none" strike="noStrike" cap="none" normalizeH="0" baseline="0" dirty="0" smtClean="0">
                          <a:ln>
                            <a:noFill/>
                          </a:ln>
                          <a:solidFill>
                            <a:srgbClr val="333399"/>
                          </a:solidFill>
                          <a:effectLst/>
                          <a:latin typeface="Arial"/>
                          <a:cs typeface="Arial"/>
                        </a:rPr>
                        <a:t>-0.011</a:t>
                      </a:r>
                      <a:endParaRPr kumimoji="0" lang="ru-RU" sz="1800" b="1" i="0" u="none" strike="noStrike" cap="none" normalizeH="0" baseline="0" dirty="0" smtClean="0">
                        <a:ln>
                          <a:noFill/>
                        </a:ln>
                        <a:solidFill>
                          <a:srgbClr val="333399"/>
                        </a:solidFill>
                        <a:effectLst/>
                        <a:latin typeface="Arial"/>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3" name="Группа 2"/>
          <p:cNvGrpSpPr/>
          <p:nvPr/>
        </p:nvGrpSpPr>
        <p:grpSpPr>
          <a:xfrm>
            <a:off x="-32667" y="0"/>
            <a:ext cx="9176667" cy="2672695"/>
            <a:chOff x="-32667" y="0"/>
            <a:chExt cx="9176667" cy="2672695"/>
          </a:xfrm>
        </p:grpSpPr>
        <p:pic>
          <p:nvPicPr>
            <p:cNvPr id="15"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21" name="Text Box 2"/>
            <p:cNvSpPr txBox="1">
              <a:spLocks noChangeArrowheads="1"/>
            </p:cNvSpPr>
            <p:nvPr/>
          </p:nvSpPr>
          <p:spPr bwMode="auto">
            <a:xfrm>
              <a:off x="1328985" y="298419"/>
              <a:ext cx="6654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algn="ctr">
                <a:spcBef>
                  <a:spcPct val="20000"/>
                </a:spcBef>
              </a:pPr>
              <a:r>
                <a:rPr kumimoji="0" lang="en-US" sz="2400" b="1" dirty="0" smtClean="0">
                  <a:solidFill>
                    <a:srgbClr val="0000CC"/>
                  </a:solidFill>
                  <a:latin typeface="+mn-lt"/>
                  <a:cs typeface="Arial" panose="020B0604020202020204" pitchFamily="34" charset="0"/>
                </a:rPr>
                <a:t>The </a:t>
              </a:r>
              <a:r>
                <a:rPr kumimoji="0" lang="en-US" sz="2400" b="1" dirty="0">
                  <a:solidFill>
                    <a:srgbClr val="0000CC"/>
                  </a:solidFill>
                  <a:latin typeface="+mn-lt"/>
                  <a:cs typeface="Arial" panose="020B0604020202020204" pitchFamily="34" charset="0"/>
                </a:rPr>
                <a:t>NICA Collider</a:t>
              </a:r>
              <a:endParaRPr kumimoji="0" lang="ru-RU" sz="2400" b="1" dirty="0">
                <a:solidFill>
                  <a:srgbClr val="0000CC"/>
                </a:solidFill>
                <a:latin typeface="+mn-lt"/>
                <a:cs typeface="Arial" panose="020B0604020202020204" pitchFamily="34" charset="0"/>
              </a:endParaRPr>
            </a:p>
          </p:txBody>
        </p:sp>
        <p:sp>
          <p:nvSpPr>
            <p:cNvPr id="28677" name="Rectangle 106"/>
            <p:cNvSpPr>
              <a:spLocks noChangeArrowheads="1"/>
            </p:cNvSpPr>
            <p:nvPr/>
          </p:nvSpPr>
          <p:spPr bwMode="auto">
            <a:xfrm>
              <a:off x="0" y="1481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baseline="30000">
                <a:latin typeface="Arial" charset="0"/>
                <a:ea typeface="SimSun" charset="0"/>
                <a:cs typeface="Arial" charset="0"/>
              </a:endParaRPr>
            </a:p>
          </p:txBody>
        </p:sp>
        <p:sp>
          <p:nvSpPr>
            <p:cNvPr id="45119" name="Rectangle 7"/>
            <p:cNvSpPr>
              <a:spLocks noChangeArrowheads="1"/>
            </p:cNvSpPr>
            <p:nvPr/>
          </p:nvSpPr>
          <p:spPr bwMode="auto">
            <a:xfrm>
              <a:off x="-32667" y="733703"/>
              <a:ext cx="179635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algn="ctr">
                <a:lnSpc>
                  <a:spcPct val="120000"/>
                </a:lnSpc>
              </a:pPr>
              <a:r>
                <a:rPr lang="en-US" sz="2000" b="1" dirty="0">
                  <a:solidFill>
                    <a:srgbClr val="000066"/>
                  </a:solidFill>
                  <a:cs typeface="Arial" panose="020B0604020202020204" pitchFamily="34" charset="0"/>
                  <a:sym typeface="Apple Chancery" charset="0"/>
                </a:rPr>
                <a:t>Collider lattice:</a:t>
              </a:r>
            </a:p>
            <a:p>
              <a:pPr algn="ctr">
                <a:lnSpc>
                  <a:spcPct val="120000"/>
                </a:lnSpc>
              </a:pPr>
              <a:r>
                <a:rPr lang="en-US" sz="2000" b="1" dirty="0">
                  <a:solidFill>
                    <a:srgbClr val="000066"/>
                  </a:solidFill>
                  <a:cs typeface="Arial" panose="020B0604020202020204" pitchFamily="34" charset="0"/>
                  <a:sym typeface="Apple Chancery" charset="0"/>
                </a:rPr>
                <a:t> FODO, </a:t>
              </a:r>
            </a:p>
            <a:p>
              <a:pPr algn="ctr">
                <a:lnSpc>
                  <a:spcPct val="120000"/>
                </a:lnSpc>
              </a:pPr>
              <a:r>
                <a:rPr kumimoji="0" lang="en-US" sz="2000" b="1" dirty="0">
                  <a:solidFill>
                    <a:srgbClr val="000066"/>
                  </a:solidFill>
                  <a:cs typeface="Arial" panose="020B0604020202020204" pitchFamily="34" charset="0"/>
                </a:rPr>
                <a:t>12 cells x 90</a:t>
              </a:r>
              <a:r>
                <a:rPr kumimoji="0" lang="en-US" sz="2000" b="1" baseline="30000" dirty="0">
                  <a:solidFill>
                    <a:srgbClr val="000066"/>
                  </a:solidFill>
                  <a:cs typeface="Arial" panose="020B0604020202020204" pitchFamily="34" charset="0"/>
                </a:rPr>
                <a:t>0</a:t>
              </a:r>
              <a:r>
                <a:rPr kumimoji="0" lang="en-US" sz="2000" b="1" dirty="0">
                  <a:solidFill>
                    <a:srgbClr val="000066"/>
                  </a:solidFill>
                  <a:cs typeface="Arial" panose="020B0604020202020204" pitchFamily="34" charset="0"/>
                </a:rPr>
                <a:t> </a:t>
              </a:r>
            </a:p>
            <a:p>
              <a:pPr algn="ctr">
                <a:lnSpc>
                  <a:spcPct val="120000"/>
                </a:lnSpc>
              </a:pPr>
              <a:r>
                <a:rPr kumimoji="0" lang="en-US" sz="2000" b="1" dirty="0">
                  <a:solidFill>
                    <a:srgbClr val="000066"/>
                  </a:solidFill>
                  <a:cs typeface="Arial" panose="020B0604020202020204" pitchFamily="34" charset="0"/>
                </a:rPr>
                <a:t>each arc</a:t>
              </a:r>
              <a:endParaRPr lang="en-US" sz="2800" b="1" dirty="0">
                <a:solidFill>
                  <a:srgbClr val="000066"/>
                </a:solidFill>
                <a:cs typeface="Arial" panose="020B0604020202020204" pitchFamily="34" charset="0"/>
                <a:sym typeface="Apple Chancery" charset="0"/>
              </a:endParaRPr>
            </a:p>
          </p:txBody>
        </p:sp>
        <p:sp>
          <p:nvSpPr>
            <p:cNvPr id="16" name="Прямоугольник 4"/>
            <p:cNvSpPr>
              <a:spLocks noChangeArrowheads="1"/>
            </p:cNvSpPr>
            <p:nvPr/>
          </p:nvSpPr>
          <p:spPr bwMode="auto">
            <a:xfrm>
              <a:off x="179512" y="32672"/>
              <a:ext cx="8748713" cy="369332"/>
            </a:xfrm>
            <a:prstGeom prst="rect">
              <a:avLst/>
            </a:prstGeom>
            <a:noFill/>
            <a:ln w="9525">
              <a:noFill/>
              <a:miter lim="800000"/>
              <a:headEnd/>
              <a:tailEnd/>
            </a:ln>
          </p:spPr>
          <p:txBody>
            <a:bodyPr>
              <a:spAutoFit/>
            </a:bodyPr>
            <a:lstStyle/>
            <a:p>
              <a:pPr algn="ctr" eaLnBrk="1" hangingPunct="1"/>
              <a:r>
                <a:rPr lang="en-US" sz="1800" b="1" dirty="0" smtClean="0">
                  <a:solidFill>
                    <a:srgbClr val="000090"/>
                  </a:solidFill>
                </a:rPr>
                <a:t>3. </a:t>
              </a:r>
              <a:r>
                <a:rPr lang="en-US" sz="1800" b="1" dirty="0">
                  <a:solidFill>
                    <a:srgbClr val="000090"/>
                  </a:solidFill>
                </a:rPr>
                <a:t>Strategy of The Project Luminosity Achievement</a:t>
              </a:r>
              <a:endParaRPr lang="ru-RU" sz="1800" b="1" dirty="0">
                <a:solidFill>
                  <a:srgbClr val="000090"/>
                </a:solidFill>
              </a:endParaRPr>
            </a:p>
          </p:txBody>
        </p:sp>
      </p:grpSp>
    </p:spTree>
    <p:extLst>
      <p:ext uri="{BB962C8B-B14F-4D97-AF65-F5344CB8AC3E}">
        <p14:creationId xmlns:p14="http://schemas.microsoft.com/office/powerpoint/2010/main" val="2019466702"/>
      </p:ext>
    </p:extLst>
  </p:cSld>
  <p:clrMapOvr>
    <a:masterClrMapping/>
  </p:clrMapOvr>
  <p:transition advTm="2859"/>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Прямоугольник 30"/>
          <p:cNvSpPr/>
          <p:nvPr/>
        </p:nvSpPr>
        <p:spPr>
          <a:xfrm>
            <a:off x="2240695" y="4574335"/>
            <a:ext cx="4894262" cy="133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grpSp>
        <p:nvGrpSpPr>
          <p:cNvPr id="13" name="Группа 12"/>
          <p:cNvGrpSpPr>
            <a:grpSpLocks/>
          </p:cNvGrpSpPr>
          <p:nvPr/>
        </p:nvGrpSpPr>
        <p:grpSpPr bwMode="auto">
          <a:xfrm>
            <a:off x="1877157" y="2632823"/>
            <a:ext cx="5443538" cy="4129087"/>
            <a:chOff x="2336259" y="2121920"/>
            <a:chExt cx="5444731" cy="4129524"/>
          </a:xfrm>
        </p:grpSpPr>
        <p:pic>
          <p:nvPicPr>
            <p:cNvPr id="7272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14656" b="7701"/>
            <a:stretch>
              <a:fillRect/>
            </a:stretch>
          </p:blipFill>
          <p:spPr bwMode="auto">
            <a:xfrm>
              <a:off x="2336259" y="2121920"/>
              <a:ext cx="5444731" cy="4129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2725" name="Группа 31"/>
            <p:cNvGrpSpPr>
              <a:grpSpLocks/>
            </p:cNvGrpSpPr>
            <p:nvPr/>
          </p:nvGrpSpPr>
          <p:grpSpPr bwMode="auto">
            <a:xfrm>
              <a:off x="2699792" y="4041068"/>
              <a:ext cx="4788532" cy="180020"/>
              <a:chOff x="2591780" y="4041068"/>
              <a:chExt cx="4788532" cy="180020"/>
            </a:xfrm>
          </p:grpSpPr>
          <p:sp>
            <p:nvSpPr>
              <p:cNvPr id="33" name="Овал 32"/>
              <p:cNvSpPr/>
              <p:nvPr/>
            </p:nvSpPr>
            <p:spPr>
              <a:xfrm>
                <a:off x="2591865" y="4041410"/>
                <a:ext cx="2411940" cy="1794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sp>
            <p:nvSpPr>
              <p:cNvPr id="34" name="Овал 33"/>
              <p:cNvSpPr/>
              <p:nvPr/>
            </p:nvSpPr>
            <p:spPr>
              <a:xfrm>
                <a:off x="5040326" y="4041410"/>
                <a:ext cx="2340488" cy="1794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grpSp>
      </p:grpSp>
      <p:grpSp>
        <p:nvGrpSpPr>
          <p:cNvPr id="72707" name="Группа 11"/>
          <p:cNvGrpSpPr>
            <a:grpSpLocks/>
          </p:cNvGrpSpPr>
          <p:nvPr/>
        </p:nvGrpSpPr>
        <p:grpSpPr bwMode="auto">
          <a:xfrm>
            <a:off x="84844" y="-14306"/>
            <a:ext cx="8974312" cy="3770247"/>
            <a:chOff x="84850" y="-14309"/>
            <a:chExt cx="8974944" cy="3771054"/>
          </a:xfrm>
        </p:grpSpPr>
        <p:sp>
          <p:nvSpPr>
            <p:cNvPr id="72723" name="Rectangle 7"/>
            <p:cNvSpPr>
              <a:spLocks noChangeArrowheads="1"/>
            </p:cNvSpPr>
            <p:nvPr/>
          </p:nvSpPr>
          <p:spPr bwMode="auto">
            <a:xfrm>
              <a:off x="84850" y="-14309"/>
              <a:ext cx="8974944" cy="738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ctr"/>
              <a:r>
                <a:rPr lang="en-US" sz="1800" b="1" dirty="0" smtClean="0">
                  <a:solidFill>
                    <a:srgbClr val="000090"/>
                  </a:solidFill>
                </a:rPr>
                <a:t>3. </a:t>
              </a:r>
              <a:r>
                <a:rPr lang="en-US" sz="1800" b="1" dirty="0">
                  <a:solidFill>
                    <a:srgbClr val="000090"/>
                  </a:solidFill>
                </a:rPr>
                <a:t>Strategy of The Project Luminosity Achievement</a:t>
              </a:r>
              <a:endParaRPr lang="ru-RU" sz="1800" b="1" dirty="0">
                <a:solidFill>
                  <a:srgbClr val="000090"/>
                </a:solidFill>
              </a:endParaRPr>
            </a:p>
            <a:p>
              <a:pPr marL="342900" indent="-342900" algn="ctr"/>
              <a:r>
                <a:rPr kumimoji="1" lang="en-US" sz="2400" b="1" dirty="0" smtClean="0">
                  <a:solidFill>
                    <a:srgbClr val="000066"/>
                  </a:solidFill>
                  <a:sym typeface="Apple Chancery" charset="0"/>
                </a:rPr>
                <a:t>RF Gymnastics in The Collider</a:t>
              </a:r>
              <a:endParaRPr kumimoji="1" lang="en-US" sz="2400" b="1" dirty="0">
                <a:solidFill>
                  <a:srgbClr val="000066"/>
                </a:solidFill>
                <a:sym typeface="Apple Chancery" charset="0"/>
              </a:endParaRPr>
            </a:p>
          </p:txBody>
        </p:sp>
        <p:sp>
          <p:nvSpPr>
            <p:cNvPr id="11" name="TextBox 10"/>
            <p:cNvSpPr txBox="1"/>
            <p:nvPr/>
          </p:nvSpPr>
          <p:spPr>
            <a:xfrm>
              <a:off x="419873" y="2925570"/>
              <a:ext cx="1290729" cy="831175"/>
            </a:xfrm>
            <a:prstGeom prst="rect">
              <a:avLst/>
            </a:prstGeom>
            <a:noFill/>
          </p:spPr>
          <p:txBody>
            <a:bodyPr>
              <a:spAutoFit/>
            </a:bodyPr>
            <a:lstStyle/>
            <a:p>
              <a:pPr>
                <a:defRPr/>
              </a:pPr>
              <a:r>
                <a:rPr lang="en-US" b="1" dirty="0">
                  <a:latin typeface="+mn-lt"/>
                  <a:ea typeface="SimSun" charset="0"/>
                  <a:cs typeface="SimSun" charset="0"/>
                </a:rPr>
                <a:t>V</a:t>
              </a:r>
              <a:r>
                <a:rPr lang="en-US" b="1" baseline="-25000" dirty="0">
                  <a:latin typeface="+mn-lt"/>
                  <a:ea typeface="SimSun" charset="0"/>
                  <a:cs typeface="SimSun" charset="0"/>
                </a:rPr>
                <a:t>RF </a:t>
              </a:r>
              <a:r>
                <a:rPr lang="en-US" b="1" dirty="0">
                  <a:latin typeface="+mn-lt"/>
                  <a:ea typeface="SimSun" charset="0"/>
                  <a:cs typeface="SimSun" charset="0"/>
                </a:rPr>
                <a:t>&amp; </a:t>
              </a:r>
              <a:r>
                <a:rPr lang="en-US" b="1" dirty="0" smtClean="0">
                  <a:latin typeface="+mn-lt"/>
                  <a:ea typeface="SimSun" charset="0"/>
                  <a:cs typeface="SimSun" charset="0"/>
                </a:rPr>
                <a:t>ion bunches </a:t>
              </a:r>
              <a:r>
                <a:rPr lang="en-US" b="1" dirty="0">
                  <a:latin typeface="+mn-lt"/>
                  <a:ea typeface="SimSun" charset="0"/>
                  <a:cs typeface="SimSun" charset="0"/>
                </a:rPr>
                <a:t>,</a:t>
              </a:r>
            </a:p>
            <a:p>
              <a:pPr>
                <a:defRPr/>
              </a:pPr>
              <a:r>
                <a:rPr lang="en-US" b="1" dirty="0" err="1">
                  <a:latin typeface="+mn-lt"/>
                  <a:ea typeface="SimSun" charset="0"/>
                  <a:cs typeface="SimSun" charset="0"/>
                </a:rPr>
                <a:t>arb</a:t>
              </a:r>
              <a:r>
                <a:rPr lang="en-US" b="1" dirty="0">
                  <a:latin typeface="+mn-lt"/>
                  <a:ea typeface="SimSun" charset="0"/>
                  <a:cs typeface="SimSun" charset="0"/>
                </a:rPr>
                <a:t>. units</a:t>
              </a:r>
              <a:endParaRPr lang="ru-RU" b="1" dirty="0">
                <a:latin typeface="+mn-lt"/>
                <a:ea typeface="SimSun" charset="0"/>
                <a:cs typeface="SimSun" charset="0"/>
              </a:endParaRPr>
            </a:p>
          </p:txBody>
        </p:sp>
        <p:sp>
          <p:nvSpPr>
            <p:cNvPr id="37904" name="Text Box 65"/>
            <p:cNvSpPr txBox="1">
              <a:spLocks noChangeArrowheads="1"/>
            </p:cNvSpPr>
            <p:nvPr/>
          </p:nvSpPr>
          <p:spPr bwMode="auto">
            <a:xfrm>
              <a:off x="251538" y="653560"/>
              <a:ext cx="8641569" cy="1988340"/>
            </a:xfrm>
            <a:prstGeom prst="rect">
              <a:avLst/>
            </a:prstGeom>
            <a:noFill/>
            <a:ln w="19050">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sz="1800" b="1" u="sng" dirty="0" smtClean="0">
                  <a:solidFill>
                    <a:srgbClr val="FF0000"/>
                  </a:solidFill>
                  <a:latin typeface="Arial"/>
                  <a:cs typeface="Arial"/>
                </a:rPr>
                <a:t>Step 1: </a:t>
              </a:r>
              <a:r>
                <a:rPr lang="en-US" sz="1800" b="1" dirty="0">
                  <a:solidFill>
                    <a:srgbClr val="008000"/>
                  </a:solidFill>
                  <a:latin typeface="Arial"/>
                  <a:cs typeface="Arial"/>
                </a:rPr>
                <a:t>Cooling and stacking with </a:t>
              </a:r>
              <a:r>
                <a:rPr lang="en-US" sz="1800" b="1" u="sng" dirty="0" smtClean="0">
                  <a:solidFill>
                    <a:srgbClr val="008000"/>
                  </a:solidFill>
                  <a:latin typeface="Arial"/>
                  <a:cs typeface="Arial"/>
                </a:rPr>
                <a:t>RF1 barrier voltage </a:t>
              </a:r>
              <a:r>
                <a:rPr lang="en-US" sz="1800" b="1" dirty="0" smtClean="0">
                  <a:solidFill>
                    <a:srgbClr val="008000"/>
                  </a:solidFill>
                  <a:latin typeface="Arial"/>
                  <a:cs typeface="Arial"/>
                </a:rPr>
                <a:t>(&lt; 5 kV). Accumulation efficiency ~ 95%, about 110 - 120 injection pulses (55-60 to each ring) every 5 sec. Total accumulation time ~ 10 min. Ion momentum spread is limited by microwave instability.</a:t>
              </a:r>
              <a:endParaRPr lang="en-US" altLang="ru-RU" sz="1800" b="1" u="sng" dirty="0" smtClean="0">
                <a:solidFill>
                  <a:srgbClr val="008000"/>
                </a:solidFill>
                <a:latin typeface="Arial"/>
                <a:cs typeface="Arial"/>
              </a:endParaRPr>
            </a:p>
            <a:p>
              <a:r>
                <a:rPr lang="en-US" altLang="ru-RU" sz="1800" b="1" u="sng" dirty="0" smtClean="0">
                  <a:solidFill>
                    <a:srgbClr val="FF0000"/>
                  </a:solidFill>
                  <a:latin typeface="Arial"/>
                  <a:ea typeface="SimSun" charset="0"/>
                  <a:cs typeface="Arial"/>
                </a:rPr>
                <a:t>Steps 2-3</a:t>
              </a:r>
              <a:r>
                <a:rPr lang="en-US" altLang="ru-RU" sz="1800" b="1" u="sng" dirty="0" smtClean="0">
                  <a:solidFill>
                    <a:srgbClr val="000066"/>
                  </a:solidFill>
                  <a:latin typeface="Arial"/>
                  <a:ea typeface="SimSun" charset="0"/>
                  <a:cs typeface="Arial"/>
                </a:rPr>
                <a:t>.</a:t>
              </a:r>
              <a:r>
                <a:rPr lang="en-US" altLang="ru-RU" sz="1800" b="1" dirty="0" smtClean="0">
                  <a:solidFill>
                    <a:srgbClr val="000066"/>
                  </a:solidFill>
                  <a:latin typeface="Arial"/>
                  <a:ea typeface="SimSun" charset="0"/>
                  <a:cs typeface="Arial"/>
                </a:rPr>
                <a:t> Formation of the short ion bunches at presence of cooling:</a:t>
              </a:r>
            </a:p>
            <a:p>
              <a:pPr algn="ctr"/>
              <a:r>
                <a:rPr lang="en-US" altLang="ru-RU" sz="1800" b="1" u="sng" dirty="0" smtClean="0">
                  <a:solidFill>
                    <a:srgbClr val="FF0000"/>
                  </a:solidFill>
                  <a:latin typeface="Arial"/>
                  <a:ea typeface="SimSun" charset="0"/>
                  <a:cs typeface="Arial"/>
                </a:rPr>
                <a:t>RF-2 (</a:t>
              </a:r>
              <a:r>
                <a:rPr lang="en-US" sz="1800" b="1" dirty="0" smtClean="0">
                  <a:solidFill>
                    <a:srgbClr val="FF0000"/>
                  </a:solidFill>
                  <a:latin typeface="Arial"/>
                  <a:cs typeface="Arial"/>
                </a:rPr>
                <a:t>100 kV, 4 resonators) =&gt; </a:t>
              </a:r>
              <a:r>
                <a:rPr lang="en-US" altLang="ru-RU" sz="1800" b="1" u="sng" dirty="0" smtClean="0">
                  <a:solidFill>
                    <a:srgbClr val="000066"/>
                  </a:solidFill>
                  <a:latin typeface="Arial"/>
                  <a:ea typeface="SimSun" charset="0"/>
                  <a:cs typeface="Arial"/>
                </a:rPr>
                <a:t>RF-3 (1MV, 8 resonators)</a:t>
              </a:r>
              <a:r>
                <a:rPr lang="en-US" altLang="ru-RU" sz="1800" b="1" u="sng" dirty="0">
                  <a:solidFill>
                    <a:srgbClr val="000066"/>
                  </a:solidFill>
                  <a:latin typeface="Arial"/>
                  <a:ea typeface="SimSun" charset="0"/>
                  <a:cs typeface="Arial"/>
                </a:rPr>
                <a:t>.</a:t>
              </a:r>
              <a:endParaRPr lang="en-US" altLang="ru-RU" sz="1800" b="1" u="sng" dirty="0" smtClean="0">
                <a:solidFill>
                  <a:srgbClr val="000066"/>
                </a:solidFill>
                <a:latin typeface="Arial"/>
                <a:ea typeface="SimSun" charset="0"/>
                <a:cs typeface="Arial"/>
              </a:endParaRPr>
            </a:p>
            <a:p>
              <a:pPr marL="342900" indent="-342900" algn="ctr">
                <a:defRPr/>
              </a:pPr>
              <a:r>
                <a:rPr lang="en-US" altLang="ru-RU" sz="1800" b="1" i="1" dirty="0" smtClean="0">
                  <a:solidFill>
                    <a:srgbClr val="333399"/>
                  </a:solidFill>
                  <a:latin typeface="Arial"/>
                  <a:ea typeface="SimSun" charset="0"/>
                  <a:cs typeface="Arial"/>
                </a:rPr>
                <a:t>From</a:t>
              </a:r>
              <a:r>
                <a:rPr lang="en-US" altLang="ru-RU" sz="1800" b="1" i="1" dirty="0" smtClean="0">
                  <a:solidFill>
                    <a:srgbClr val="FF0000"/>
                  </a:solidFill>
                  <a:latin typeface="Arial"/>
                  <a:ea typeface="SimSun" charset="0"/>
                  <a:cs typeface="Arial"/>
                </a:rPr>
                <a:t> </a:t>
              </a:r>
              <a:r>
                <a:rPr lang="en-US" altLang="ru-RU" sz="1800" b="1" i="1" dirty="0" smtClean="0">
                  <a:solidFill>
                    <a:srgbClr val="008000"/>
                  </a:solidFill>
                  <a:latin typeface="Arial"/>
                  <a:ea typeface="SimSun" charset="0"/>
                  <a:cs typeface="Arial"/>
                </a:rPr>
                <a:t>coasting beam </a:t>
              </a:r>
              <a:r>
                <a:rPr lang="en-US" altLang="ru-RU" sz="1800" b="1" i="1" dirty="0" smtClean="0">
                  <a:solidFill>
                    <a:srgbClr val="008000"/>
                  </a:solidFill>
                  <a:latin typeface="Arial"/>
                  <a:cs typeface="Arial"/>
                </a:rPr>
                <a:t>to =&gt; </a:t>
              </a:r>
              <a:r>
                <a:rPr lang="en-US" altLang="ru-RU" sz="1800" b="1" i="1" dirty="0" smtClean="0">
                  <a:solidFill>
                    <a:srgbClr val="FF0000"/>
                  </a:solidFill>
                  <a:latin typeface="Arial"/>
                  <a:ea typeface="SimSun" charset="0"/>
                  <a:cs typeface="Arial"/>
                </a:rPr>
                <a:t>22</a:t>
              </a:r>
              <a:r>
                <a:rPr lang="en-US" altLang="ru-RU" sz="1800" b="1" i="1" baseline="30000" dirty="0" smtClean="0">
                  <a:solidFill>
                    <a:srgbClr val="FF0000"/>
                  </a:solidFill>
                  <a:latin typeface="Arial"/>
                  <a:ea typeface="SimSun" charset="0"/>
                  <a:cs typeface="Arial"/>
                </a:rPr>
                <a:t>nd</a:t>
              </a:r>
              <a:r>
                <a:rPr lang="en-US" altLang="ru-RU" sz="1800" b="1" i="1" dirty="0" smtClean="0">
                  <a:solidFill>
                    <a:srgbClr val="FF0000"/>
                  </a:solidFill>
                  <a:latin typeface="Arial"/>
                  <a:ea typeface="SimSun" charset="0"/>
                  <a:cs typeface="Arial"/>
                </a:rPr>
                <a:t> harmonics =&gt; </a:t>
              </a:r>
              <a:r>
                <a:rPr lang="en-US" altLang="ru-RU" sz="1800" b="1" i="1" dirty="0" smtClean="0">
                  <a:solidFill>
                    <a:srgbClr val="0000CC"/>
                  </a:solidFill>
                  <a:latin typeface="Arial"/>
                  <a:ea typeface="SimSun" charset="0"/>
                  <a:cs typeface="Arial"/>
                </a:rPr>
                <a:t>66</a:t>
              </a:r>
              <a:r>
                <a:rPr lang="en-US" altLang="ru-RU" sz="1800" b="1" i="1" baseline="30000" dirty="0" smtClean="0">
                  <a:solidFill>
                    <a:srgbClr val="0000CC"/>
                  </a:solidFill>
                  <a:latin typeface="Arial"/>
                  <a:ea typeface="SimSun" charset="0"/>
                  <a:cs typeface="Arial"/>
                </a:rPr>
                <a:t>th</a:t>
              </a:r>
              <a:r>
                <a:rPr lang="en-US" altLang="ru-RU" sz="1800" b="1" i="1" dirty="0" smtClean="0">
                  <a:solidFill>
                    <a:srgbClr val="0000CC"/>
                  </a:solidFill>
                  <a:latin typeface="Arial"/>
                  <a:ea typeface="SimSun" charset="0"/>
                  <a:cs typeface="Arial"/>
                </a:rPr>
                <a:t> harmonics </a:t>
              </a:r>
              <a:endParaRPr lang="ru-RU" altLang="ru-RU" sz="1800" b="1" i="1" dirty="0">
                <a:solidFill>
                  <a:srgbClr val="0000CC"/>
                </a:solidFill>
                <a:latin typeface="Arial"/>
                <a:ea typeface="SimSun" charset="0"/>
                <a:cs typeface="Arial"/>
              </a:endParaRPr>
            </a:p>
          </p:txBody>
        </p:sp>
      </p:grpSp>
      <p:grpSp>
        <p:nvGrpSpPr>
          <p:cNvPr id="47" name="Группа 46"/>
          <p:cNvGrpSpPr>
            <a:grpSpLocks/>
          </p:cNvGrpSpPr>
          <p:nvPr/>
        </p:nvGrpSpPr>
        <p:grpSpPr bwMode="auto">
          <a:xfrm>
            <a:off x="1877157" y="2632823"/>
            <a:ext cx="5443538" cy="4129087"/>
            <a:chOff x="2336258" y="2121920"/>
            <a:chExt cx="5444732" cy="4129524"/>
          </a:xfrm>
        </p:grpSpPr>
        <p:pic>
          <p:nvPicPr>
            <p:cNvPr id="727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14656" b="7701"/>
            <a:stretch>
              <a:fillRect/>
            </a:stretch>
          </p:blipFill>
          <p:spPr bwMode="auto">
            <a:xfrm>
              <a:off x="2336259" y="2121920"/>
              <a:ext cx="5444731" cy="4129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7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l="15031" b="8267"/>
            <a:stretch>
              <a:fillRect/>
            </a:stretch>
          </p:blipFill>
          <p:spPr bwMode="auto">
            <a:xfrm>
              <a:off x="2336258" y="2170046"/>
              <a:ext cx="5271889" cy="39915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2716" name="Группа 49"/>
            <p:cNvGrpSpPr>
              <a:grpSpLocks/>
            </p:cNvGrpSpPr>
            <p:nvPr/>
          </p:nvGrpSpPr>
          <p:grpSpPr bwMode="auto">
            <a:xfrm>
              <a:off x="3541647" y="3947252"/>
              <a:ext cx="2973887" cy="394443"/>
              <a:chOff x="3465123" y="3120655"/>
              <a:chExt cx="2973887" cy="394443"/>
            </a:xfrm>
          </p:grpSpPr>
          <p:sp>
            <p:nvSpPr>
              <p:cNvPr id="51" name="Овал 50"/>
              <p:cNvSpPr/>
              <p:nvPr/>
            </p:nvSpPr>
            <p:spPr>
              <a:xfrm>
                <a:off x="3464911" y="3121141"/>
                <a:ext cx="652605" cy="393742"/>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sp>
            <p:nvSpPr>
              <p:cNvPr id="52" name="Овал 51"/>
              <p:cNvSpPr/>
              <p:nvPr/>
            </p:nvSpPr>
            <p:spPr>
              <a:xfrm>
                <a:off x="5756175" y="3121141"/>
                <a:ext cx="682775" cy="390567"/>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grpSp>
      </p:grpSp>
      <p:grpSp>
        <p:nvGrpSpPr>
          <p:cNvPr id="15" name="Группа 14"/>
          <p:cNvGrpSpPr>
            <a:grpSpLocks/>
          </p:cNvGrpSpPr>
          <p:nvPr/>
        </p:nvGrpSpPr>
        <p:grpSpPr bwMode="auto">
          <a:xfrm>
            <a:off x="1877157" y="2672510"/>
            <a:ext cx="5254625" cy="3965575"/>
            <a:chOff x="1289783" y="2376321"/>
            <a:chExt cx="5254572" cy="3966113"/>
          </a:xfrm>
        </p:grpSpPr>
        <p:pic>
          <p:nvPicPr>
            <p:cNvPr id="72711"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l="14784" b="8284"/>
            <a:stretch>
              <a:fillRect/>
            </a:stretch>
          </p:blipFill>
          <p:spPr bwMode="auto">
            <a:xfrm>
              <a:off x="1289783" y="2376321"/>
              <a:ext cx="5254572" cy="396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 name="Овал 53"/>
            <p:cNvSpPr/>
            <p:nvPr/>
          </p:nvSpPr>
          <p:spPr>
            <a:xfrm>
              <a:off x="2494684" y="4162501"/>
              <a:ext cx="652455" cy="393753"/>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sp>
          <p:nvSpPr>
            <p:cNvPr id="56" name="Овал 55"/>
            <p:cNvSpPr/>
            <p:nvPr/>
          </p:nvSpPr>
          <p:spPr>
            <a:xfrm>
              <a:off x="4821935" y="4130747"/>
              <a:ext cx="652455" cy="395341"/>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grpSp>
      <p:grpSp>
        <p:nvGrpSpPr>
          <p:cNvPr id="2" name="Группа 1"/>
          <p:cNvGrpSpPr/>
          <p:nvPr/>
        </p:nvGrpSpPr>
        <p:grpSpPr>
          <a:xfrm>
            <a:off x="1877157" y="2618224"/>
            <a:ext cx="5443538" cy="4129087"/>
            <a:chOff x="2336800" y="2122488"/>
            <a:chExt cx="5443538" cy="4129087"/>
          </a:xfrm>
        </p:grpSpPr>
        <p:sp>
          <p:nvSpPr>
            <p:cNvPr id="26" name="Прямоугольник 25"/>
            <p:cNvSpPr/>
            <p:nvPr/>
          </p:nvSpPr>
          <p:spPr>
            <a:xfrm>
              <a:off x="2700338" y="4064000"/>
              <a:ext cx="4894262" cy="133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grpSp>
          <p:nvGrpSpPr>
            <p:cNvPr id="27" name="Группа 12"/>
            <p:cNvGrpSpPr>
              <a:grpSpLocks/>
            </p:cNvGrpSpPr>
            <p:nvPr/>
          </p:nvGrpSpPr>
          <p:grpSpPr bwMode="auto">
            <a:xfrm>
              <a:off x="2336800" y="2122488"/>
              <a:ext cx="5443538" cy="4129087"/>
              <a:chOff x="2336259" y="2121920"/>
              <a:chExt cx="5444731" cy="4129524"/>
            </a:xfrm>
          </p:grpSpPr>
          <p:pic>
            <p:nvPicPr>
              <p:cNvPr id="2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14656" b="7701"/>
              <a:stretch>
                <a:fillRect/>
              </a:stretch>
            </p:blipFill>
            <p:spPr bwMode="auto">
              <a:xfrm>
                <a:off x="2336259" y="2121920"/>
                <a:ext cx="5444731" cy="4129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29" name="Группа 31"/>
              <p:cNvGrpSpPr>
                <a:grpSpLocks/>
              </p:cNvGrpSpPr>
              <p:nvPr/>
            </p:nvGrpSpPr>
            <p:grpSpPr bwMode="auto">
              <a:xfrm>
                <a:off x="2699792" y="4041068"/>
                <a:ext cx="4788532" cy="180020"/>
                <a:chOff x="2591780" y="4041068"/>
                <a:chExt cx="4788532" cy="180020"/>
              </a:xfrm>
            </p:grpSpPr>
            <p:sp>
              <p:nvSpPr>
                <p:cNvPr id="30" name="Овал 29"/>
                <p:cNvSpPr/>
                <p:nvPr/>
              </p:nvSpPr>
              <p:spPr>
                <a:xfrm>
                  <a:off x="2591865" y="4041410"/>
                  <a:ext cx="2411940" cy="1794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sp>
              <p:nvSpPr>
                <p:cNvPr id="32" name="Овал 31"/>
                <p:cNvSpPr/>
                <p:nvPr/>
              </p:nvSpPr>
              <p:spPr>
                <a:xfrm>
                  <a:off x="5040326" y="4041410"/>
                  <a:ext cx="2340488" cy="1794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grpSp>
        </p:grpSp>
        <p:grpSp>
          <p:nvGrpSpPr>
            <p:cNvPr id="35" name="Группа 46"/>
            <p:cNvGrpSpPr>
              <a:grpSpLocks/>
            </p:cNvGrpSpPr>
            <p:nvPr/>
          </p:nvGrpSpPr>
          <p:grpSpPr bwMode="auto">
            <a:xfrm>
              <a:off x="2336800" y="2122488"/>
              <a:ext cx="5443538" cy="4129087"/>
              <a:chOff x="2336258" y="2121920"/>
              <a:chExt cx="5444732" cy="4129524"/>
            </a:xfrm>
          </p:grpSpPr>
          <p:pic>
            <p:nvPicPr>
              <p:cNvPr id="3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14656" b="7701"/>
              <a:stretch>
                <a:fillRect/>
              </a:stretch>
            </p:blipFill>
            <p:spPr bwMode="auto">
              <a:xfrm>
                <a:off x="2336258" y="2121920"/>
                <a:ext cx="5444732" cy="4129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l="15031" b="8267"/>
              <a:stretch>
                <a:fillRect/>
              </a:stretch>
            </p:blipFill>
            <p:spPr bwMode="auto">
              <a:xfrm>
                <a:off x="2336258" y="2169550"/>
                <a:ext cx="5271656" cy="39913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8" name="Группа 49"/>
              <p:cNvGrpSpPr>
                <a:grpSpLocks/>
              </p:cNvGrpSpPr>
              <p:nvPr/>
            </p:nvGrpSpPr>
            <p:grpSpPr bwMode="auto">
              <a:xfrm>
                <a:off x="3541647" y="3947252"/>
                <a:ext cx="2973887" cy="394443"/>
                <a:chOff x="3465123" y="3120655"/>
                <a:chExt cx="2973887" cy="394443"/>
              </a:xfrm>
            </p:grpSpPr>
            <p:sp>
              <p:nvSpPr>
                <p:cNvPr id="39" name="Овал 38"/>
                <p:cNvSpPr/>
                <p:nvPr/>
              </p:nvSpPr>
              <p:spPr>
                <a:xfrm>
                  <a:off x="3464911" y="3121141"/>
                  <a:ext cx="652605" cy="393742"/>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sp>
              <p:nvSpPr>
                <p:cNvPr id="40" name="Овал 39"/>
                <p:cNvSpPr/>
                <p:nvPr/>
              </p:nvSpPr>
              <p:spPr>
                <a:xfrm>
                  <a:off x="5756175" y="3121141"/>
                  <a:ext cx="682775" cy="390567"/>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grpSp>
        </p:grpSp>
        <p:pic>
          <p:nvPicPr>
            <p:cNvPr id="41"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l="14784" b="8284"/>
            <a:stretch>
              <a:fillRect/>
            </a:stretch>
          </p:blipFill>
          <p:spPr bwMode="auto">
            <a:xfrm>
              <a:off x="2336800" y="2162175"/>
              <a:ext cx="5254625" cy="396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2" name="Овал 41"/>
            <p:cNvSpPr/>
            <p:nvPr/>
          </p:nvSpPr>
          <p:spPr bwMode="auto">
            <a:xfrm>
              <a:off x="6058296" y="4043985"/>
              <a:ext cx="230982" cy="1457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sp>
          <p:nvSpPr>
            <p:cNvPr id="43" name="Овал 42"/>
            <p:cNvSpPr/>
            <p:nvPr/>
          </p:nvSpPr>
          <p:spPr bwMode="auto">
            <a:xfrm>
              <a:off x="3746412" y="4045630"/>
              <a:ext cx="216694" cy="146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a:cs typeface="Arial"/>
              </a:endParaRPr>
            </a:p>
          </p:txBody>
        </p:sp>
      </p:grpSp>
      <p:sp>
        <p:nvSpPr>
          <p:cNvPr id="44" name="TextBox 43"/>
          <p:cNvSpPr txBox="1"/>
          <p:nvPr/>
        </p:nvSpPr>
        <p:spPr>
          <a:xfrm>
            <a:off x="4082206" y="6518630"/>
            <a:ext cx="2097088" cy="369888"/>
          </a:xfrm>
          <a:prstGeom prst="rect">
            <a:avLst/>
          </a:prstGeom>
          <a:noFill/>
        </p:spPr>
        <p:txBody>
          <a:bodyPr>
            <a:spAutoFit/>
          </a:bodyPr>
          <a:lstStyle/>
          <a:p>
            <a:pPr>
              <a:defRPr/>
            </a:pPr>
            <a:r>
              <a:rPr lang="en-US" b="1" dirty="0">
                <a:latin typeface="Arial"/>
                <a:ea typeface="SimSun" charset="0"/>
                <a:cs typeface="Arial"/>
              </a:rPr>
              <a:t>Phase, </a:t>
            </a:r>
            <a:r>
              <a:rPr lang="en-US" b="1" dirty="0" err="1">
                <a:latin typeface="Arial"/>
                <a:ea typeface="SimSun" charset="0"/>
                <a:cs typeface="Arial"/>
              </a:rPr>
              <a:t>arb</a:t>
            </a:r>
            <a:r>
              <a:rPr lang="en-US" b="1" dirty="0">
                <a:latin typeface="Arial"/>
                <a:ea typeface="SimSun" charset="0"/>
                <a:cs typeface="Arial"/>
              </a:rPr>
              <a:t>. units</a:t>
            </a:r>
            <a:endParaRPr lang="ru-RU" b="1" dirty="0">
              <a:latin typeface="Arial"/>
              <a:ea typeface="SimSun" charset="0"/>
              <a:cs typeface="Arial"/>
            </a:endParaRPr>
          </a:p>
        </p:txBody>
      </p:sp>
    </p:spTree>
    <p:extLst>
      <p:ext uri="{BB962C8B-B14F-4D97-AF65-F5344CB8AC3E}">
        <p14:creationId xmlns:p14="http://schemas.microsoft.com/office/powerpoint/2010/main" val="3565832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10" presetClass="exit" presetSubtype="0" fill="hold" grpId="0" nodeType="with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xit" presetSubtype="4" fill="hold" nodeType="clickEffect">
                                  <p:stCondLst>
                                    <p:cond delay="0"/>
                                  </p:stCondLst>
                                  <p:childTnLst>
                                    <p:animEffect transition="out" filter="wipe(down)">
                                      <p:cBhvr>
                                        <p:cTn id="22" dur="500"/>
                                        <p:tgtEl>
                                          <p:spTgt spid="47"/>
                                        </p:tgtEl>
                                      </p:cBhvr>
                                    </p:animEffect>
                                    <p:set>
                                      <p:cBhvr>
                                        <p:cTn id="23" dur="1" fill="hold">
                                          <p:stCondLst>
                                            <p:cond delay="499"/>
                                          </p:stCondLst>
                                        </p:cTn>
                                        <p:tgtEl>
                                          <p:spTgt spid="4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8" name="Диаграмма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332" y="767358"/>
            <a:ext cx="5867400"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Box 7"/>
          <p:cNvSpPr txBox="1">
            <a:spLocks noChangeArrowheads="1"/>
          </p:cNvSpPr>
          <p:nvPr/>
        </p:nvSpPr>
        <p:spPr bwMode="auto">
          <a:xfrm>
            <a:off x="4962632" y="1011749"/>
            <a:ext cx="242085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fontAlgn="base">
              <a:spcBef>
                <a:spcPct val="0"/>
              </a:spcBef>
              <a:spcAft>
                <a:spcPct val="0"/>
              </a:spcAft>
              <a:defRPr kumimoji="1" sz="2400">
                <a:solidFill>
                  <a:schemeClr val="tx1"/>
                </a:solidFill>
                <a:latin typeface="Arial" charset="0"/>
                <a:ea typeface="MS PGothic" charset="0"/>
                <a:cs typeface="MS PGothic" charset="0"/>
              </a:defRPr>
            </a:lvl6pPr>
            <a:lvl7pPr marL="2971800" indent="-228600" fontAlgn="base">
              <a:spcBef>
                <a:spcPct val="0"/>
              </a:spcBef>
              <a:spcAft>
                <a:spcPct val="0"/>
              </a:spcAft>
              <a:defRPr kumimoji="1" sz="2400">
                <a:solidFill>
                  <a:schemeClr val="tx1"/>
                </a:solidFill>
                <a:latin typeface="Arial" charset="0"/>
                <a:ea typeface="MS PGothic" charset="0"/>
                <a:cs typeface="MS PGothic" charset="0"/>
              </a:defRPr>
            </a:lvl7pPr>
            <a:lvl8pPr marL="3429000" indent="-228600" fontAlgn="base">
              <a:spcBef>
                <a:spcPct val="0"/>
              </a:spcBef>
              <a:spcAft>
                <a:spcPct val="0"/>
              </a:spcAft>
              <a:defRPr kumimoji="1" sz="2400">
                <a:solidFill>
                  <a:schemeClr val="tx1"/>
                </a:solidFill>
                <a:latin typeface="Arial" charset="0"/>
                <a:ea typeface="MS PGothic" charset="0"/>
                <a:cs typeface="MS PGothic" charset="0"/>
              </a:defRPr>
            </a:lvl8pPr>
            <a:lvl9pPr marL="3886200" indent="-228600" fontAlgn="base">
              <a:spcBef>
                <a:spcPct val="0"/>
              </a:spcBef>
              <a:spcAft>
                <a:spcPct val="0"/>
              </a:spcAft>
              <a:defRPr kumimoji="1" sz="2400">
                <a:solidFill>
                  <a:schemeClr val="tx1"/>
                </a:solidFill>
                <a:latin typeface="Arial" charset="0"/>
                <a:ea typeface="MS PGothic" charset="0"/>
                <a:cs typeface="MS PGothic" charset="0"/>
              </a:defRPr>
            </a:lvl9pPr>
          </a:lstStyle>
          <a:p>
            <a:r>
              <a:rPr kumimoji="0" lang="en-US" sz="1600" b="1" dirty="0">
                <a:cs typeface="Arial" charset="0"/>
              </a:rPr>
              <a:t>IBS dominated </a:t>
            </a:r>
            <a:r>
              <a:rPr kumimoji="0" lang="en-US" sz="1600" b="1" dirty="0" smtClean="0">
                <a:cs typeface="Arial" charset="0"/>
              </a:rPr>
              <a:t>regime:</a:t>
            </a:r>
            <a:endParaRPr kumimoji="0" lang="en-US" sz="1600" b="1" dirty="0">
              <a:cs typeface="Arial" charset="0"/>
            </a:endParaRPr>
          </a:p>
          <a:p>
            <a:r>
              <a:rPr kumimoji="0" lang="en-US" sz="1600" b="1" dirty="0" smtClean="0">
                <a:cs typeface="Arial" charset="0"/>
              </a:rPr>
              <a:t>Stochastic cooling</a:t>
            </a:r>
          </a:p>
          <a:p>
            <a:r>
              <a:rPr kumimoji="0" lang="en-US" sz="1600" b="1" dirty="0" smtClean="0">
                <a:cs typeface="Arial" charset="0"/>
              </a:rPr>
              <a:t> to </a:t>
            </a:r>
            <a:r>
              <a:rPr kumimoji="0" lang="en-US" sz="1600" b="1" dirty="0" err="1" smtClean="0">
                <a:cs typeface="Arial" charset="0"/>
              </a:rPr>
              <a:t>supress</a:t>
            </a:r>
            <a:r>
              <a:rPr kumimoji="0" lang="en-US" sz="1600" b="1" dirty="0" smtClean="0">
                <a:cs typeface="Arial" charset="0"/>
              </a:rPr>
              <a:t> beam </a:t>
            </a:r>
          </a:p>
          <a:p>
            <a:r>
              <a:rPr kumimoji="0" lang="en-US" sz="1600" b="1" dirty="0" smtClean="0">
                <a:cs typeface="Arial" charset="0"/>
              </a:rPr>
              <a:t>Expansion IBS </a:t>
            </a:r>
            <a:endParaRPr kumimoji="0" lang="ru-RU" sz="1600" b="1" dirty="0">
              <a:cs typeface="Arial" charset="0"/>
            </a:endParaRPr>
          </a:p>
        </p:txBody>
      </p:sp>
      <p:sp>
        <p:nvSpPr>
          <p:cNvPr id="29701" name="TextBox 8"/>
          <p:cNvSpPr txBox="1">
            <a:spLocks noChangeArrowheads="1"/>
          </p:cNvSpPr>
          <p:nvPr/>
        </p:nvSpPr>
        <p:spPr bwMode="auto">
          <a:xfrm>
            <a:off x="2377925" y="1095380"/>
            <a:ext cx="299139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fontAlgn="base">
              <a:spcBef>
                <a:spcPct val="0"/>
              </a:spcBef>
              <a:spcAft>
                <a:spcPct val="0"/>
              </a:spcAft>
              <a:defRPr kumimoji="1" sz="2400">
                <a:solidFill>
                  <a:schemeClr val="tx1"/>
                </a:solidFill>
                <a:latin typeface="Arial" charset="0"/>
                <a:ea typeface="MS PGothic" charset="0"/>
                <a:cs typeface="MS PGothic" charset="0"/>
              </a:defRPr>
            </a:lvl6pPr>
            <a:lvl7pPr marL="2971800" indent="-228600" fontAlgn="base">
              <a:spcBef>
                <a:spcPct val="0"/>
              </a:spcBef>
              <a:spcAft>
                <a:spcPct val="0"/>
              </a:spcAft>
              <a:defRPr kumimoji="1" sz="2400">
                <a:solidFill>
                  <a:schemeClr val="tx1"/>
                </a:solidFill>
                <a:latin typeface="Arial" charset="0"/>
                <a:ea typeface="MS PGothic" charset="0"/>
                <a:cs typeface="MS PGothic" charset="0"/>
              </a:defRPr>
            </a:lvl7pPr>
            <a:lvl8pPr marL="3429000" indent="-228600" fontAlgn="base">
              <a:spcBef>
                <a:spcPct val="0"/>
              </a:spcBef>
              <a:spcAft>
                <a:spcPct val="0"/>
              </a:spcAft>
              <a:defRPr kumimoji="1" sz="2400">
                <a:solidFill>
                  <a:schemeClr val="tx1"/>
                </a:solidFill>
                <a:latin typeface="Arial" charset="0"/>
                <a:ea typeface="MS PGothic" charset="0"/>
                <a:cs typeface="MS PGothic" charset="0"/>
              </a:defRPr>
            </a:lvl8pPr>
            <a:lvl9pPr marL="3886200" indent="-228600" fontAlgn="base">
              <a:spcBef>
                <a:spcPct val="0"/>
              </a:spcBef>
              <a:spcAft>
                <a:spcPct val="0"/>
              </a:spcAft>
              <a:defRPr kumimoji="1" sz="2400">
                <a:solidFill>
                  <a:schemeClr val="tx1"/>
                </a:solidFill>
                <a:latin typeface="Arial" charset="0"/>
                <a:ea typeface="MS PGothic" charset="0"/>
                <a:cs typeface="MS PGothic" charset="0"/>
              </a:defRPr>
            </a:lvl9pPr>
          </a:lstStyle>
          <a:p>
            <a:r>
              <a:rPr kumimoji="0" lang="en-US" sz="1600" b="1" dirty="0">
                <a:cs typeface="Arial" charset="0"/>
              </a:rPr>
              <a:t>SC </a:t>
            </a:r>
            <a:r>
              <a:rPr kumimoji="0" lang="en-US" sz="1600" b="1" dirty="0" smtClean="0">
                <a:cs typeface="Arial" charset="0"/>
              </a:rPr>
              <a:t>dominated regime:</a:t>
            </a:r>
          </a:p>
          <a:p>
            <a:r>
              <a:rPr kumimoji="0" lang="en-US" sz="1600" b="1" dirty="0" smtClean="0">
                <a:cs typeface="Arial" charset="0"/>
              </a:rPr>
              <a:t>Electron cooling is </a:t>
            </a:r>
          </a:p>
          <a:p>
            <a:r>
              <a:rPr kumimoji="0" lang="en-US" sz="1600" b="1" dirty="0" smtClean="0">
                <a:cs typeface="Arial" charset="0"/>
              </a:rPr>
              <a:t>used to provide optimum </a:t>
            </a:r>
          </a:p>
          <a:p>
            <a:r>
              <a:rPr kumimoji="0" lang="en-US" sz="1600" b="1" dirty="0" smtClean="0">
                <a:cs typeface="Arial" charset="0"/>
              </a:rPr>
              <a:t>phase volume. </a:t>
            </a:r>
            <a:endParaRPr kumimoji="0" lang="ru-RU" sz="1600" b="1" dirty="0">
              <a:cs typeface="Arial" charset="0"/>
            </a:endParaRPr>
          </a:p>
        </p:txBody>
      </p:sp>
      <p:sp>
        <p:nvSpPr>
          <p:cNvPr id="17" name="Полилиния 16"/>
          <p:cNvSpPr/>
          <p:nvPr/>
        </p:nvSpPr>
        <p:spPr>
          <a:xfrm flipH="1">
            <a:off x="4860032" y="1093217"/>
            <a:ext cx="216024" cy="3528392"/>
          </a:xfrm>
          <a:custGeom>
            <a:avLst/>
            <a:gdLst>
              <a:gd name="connsiteX0" fmla="*/ 174171 w 203200"/>
              <a:gd name="connsiteY0" fmla="*/ 0 h 2351314"/>
              <a:gd name="connsiteX1" fmla="*/ 130628 w 203200"/>
              <a:gd name="connsiteY1" fmla="*/ 228600 h 2351314"/>
              <a:gd name="connsiteX2" fmla="*/ 195943 w 203200"/>
              <a:gd name="connsiteY2" fmla="*/ 805542 h 2351314"/>
              <a:gd name="connsiteX3" fmla="*/ 87086 w 203200"/>
              <a:gd name="connsiteY3" fmla="*/ 1436914 h 2351314"/>
              <a:gd name="connsiteX4" fmla="*/ 152400 w 203200"/>
              <a:gd name="connsiteY4" fmla="*/ 1872342 h 2351314"/>
              <a:gd name="connsiteX5" fmla="*/ 0 w 203200"/>
              <a:gd name="connsiteY5" fmla="*/ 2351314 h 23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0" h="2351314">
                <a:moveTo>
                  <a:pt x="174171" y="0"/>
                </a:moveTo>
                <a:cubicBezTo>
                  <a:pt x="150585" y="47171"/>
                  <a:pt x="126999" y="94343"/>
                  <a:pt x="130628" y="228600"/>
                </a:cubicBezTo>
                <a:cubicBezTo>
                  <a:pt x="134257" y="362857"/>
                  <a:pt x="203200" y="604156"/>
                  <a:pt x="195943" y="805542"/>
                </a:cubicBezTo>
                <a:cubicBezTo>
                  <a:pt x="188686" y="1006928"/>
                  <a:pt x="94343" y="1259114"/>
                  <a:pt x="87086" y="1436914"/>
                </a:cubicBezTo>
                <a:cubicBezTo>
                  <a:pt x="79829" y="1614714"/>
                  <a:pt x="166914" y="1719942"/>
                  <a:pt x="152400" y="1872342"/>
                </a:cubicBezTo>
                <a:cubicBezTo>
                  <a:pt x="137886" y="2024742"/>
                  <a:pt x="16329" y="2242457"/>
                  <a:pt x="0" y="2351314"/>
                </a:cubicBezTo>
              </a:path>
            </a:pathLst>
          </a:cu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sz="2000">
              <a:latin typeface="Arial"/>
              <a:cs typeface="Arial"/>
            </a:endParaRPr>
          </a:p>
        </p:txBody>
      </p:sp>
      <p:sp>
        <p:nvSpPr>
          <p:cNvPr id="29705" name="TextBox 17"/>
          <p:cNvSpPr txBox="1">
            <a:spLocks noChangeArrowheads="1"/>
          </p:cNvSpPr>
          <p:nvPr/>
        </p:nvSpPr>
        <p:spPr bwMode="auto">
          <a:xfrm>
            <a:off x="2959223" y="3499835"/>
            <a:ext cx="1828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fontAlgn="base">
              <a:spcBef>
                <a:spcPct val="0"/>
              </a:spcBef>
              <a:spcAft>
                <a:spcPct val="0"/>
              </a:spcAft>
              <a:defRPr kumimoji="1" sz="2400">
                <a:solidFill>
                  <a:schemeClr val="tx1"/>
                </a:solidFill>
                <a:latin typeface="Arial" charset="0"/>
                <a:ea typeface="MS PGothic" charset="0"/>
                <a:cs typeface="MS PGothic" charset="0"/>
              </a:defRPr>
            </a:lvl6pPr>
            <a:lvl7pPr marL="2971800" indent="-228600" fontAlgn="base">
              <a:spcBef>
                <a:spcPct val="0"/>
              </a:spcBef>
              <a:spcAft>
                <a:spcPct val="0"/>
              </a:spcAft>
              <a:defRPr kumimoji="1" sz="2400">
                <a:solidFill>
                  <a:schemeClr val="tx1"/>
                </a:solidFill>
                <a:latin typeface="Arial" charset="0"/>
                <a:ea typeface="MS PGothic" charset="0"/>
                <a:cs typeface="MS PGothic" charset="0"/>
              </a:defRPr>
            </a:lvl7pPr>
            <a:lvl8pPr marL="3429000" indent="-228600" fontAlgn="base">
              <a:spcBef>
                <a:spcPct val="0"/>
              </a:spcBef>
              <a:spcAft>
                <a:spcPct val="0"/>
              </a:spcAft>
              <a:defRPr kumimoji="1" sz="2400">
                <a:solidFill>
                  <a:schemeClr val="tx1"/>
                </a:solidFill>
                <a:latin typeface="Arial" charset="0"/>
                <a:ea typeface="MS PGothic" charset="0"/>
                <a:cs typeface="MS PGothic" charset="0"/>
              </a:defRPr>
            </a:lvl8pPr>
            <a:lvl9pPr marL="3886200" indent="-228600" fontAlgn="base">
              <a:spcBef>
                <a:spcPct val="0"/>
              </a:spcBef>
              <a:spcAft>
                <a:spcPct val="0"/>
              </a:spcAft>
              <a:defRPr kumimoji="1" sz="2400">
                <a:solidFill>
                  <a:schemeClr val="tx1"/>
                </a:solidFill>
                <a:latin typeface="Arial" charset="0"/>
                <a:ea typeface="MS PGothic" charset="0"/>
                <a:cs typeface="MS PGothic" charset="0"/>
              </a:defRPr>
            </a:lvl9pPr>
          </a:lstStyle>
          <a:p>
            <a:pPr algn="ctr"/>
            <a:r>
              <a:rPr kumimoji="0" lang="en-US" sz="1600" b="1" dirty="0">
                <a:solidFill>
                  <a:srgbClr val="0000CC"/>
                </a:solidFill>
                <a:cs typeface="Arial" charset="0"/>
              </a:rPr>
              <a:t>Effective stacking</a:t>
            </a:r>
          </a:p>
          <a:p>
            <a:pPr algn="ctr"/>
            <a:r>
              <a:rPr kumimoji="0" lang="en-US" sz="1600" b="1" dirty="0">
                <a:solidFill>
                  <a:srgbClr val="0000CC"/>
                </a:solidFill>
                <a:cs typeface="Arial" charset="0"/>
              </a:rPr>
              <a:t>with </a:t>
            </a:r>
            <a:r>
              <a:rPr kumimoji="0" lang="en-US" sz="1600" b="1" dirty="0" smtClean="0">
                <a:solidFill>
                  <a:srgbClr val="0000CC"/>
                </a:solidFill>
                <a:cs typeface="Arial" charset="0"/>
              </a:rPr>
              <a:t>E-Cooling</a:t>
            </a:r>
            <a:endParaRPr kumimoji="0" lang="ru-RU" sz="1600" b="1" dirty="0">
              <a:solidFill>
                <a:srgbClr val="0000CC"/>
              </a:solidFill>
              <a:cs typeface="Arial" charset="0"/>
            </a:endParaRPr>
          </a:p>
        </p:txBody>
      </p:sp>
      <p:sp>
        <p:nvSpPr>
          <p:cNvPr id="18" name="TextBox 13"/>
          <p:cNvSpPr txBox="1">
            <a:spLocks noChangeArrowheads="1"/>
          </p:cNvSpPr>
          <p:nvPr/>
        </p:nvSpPr>
        <p:spPr bwMode="auto">
          <a:xfrm>
            <a:off x="1494217" y="-2083"/>
            <a:ext cx="636917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2000" b="1" dirty="0" smtClean="0">
                <a:solidFill>
                  <a:srgbClr val="000090"/>
                </a:solidFill>
              </a:rPr>
              <a:t>3. </a:t>
            </a:r>
            <a:r>
              <a:rPr lang="en-US" sz="2000" b="1" dirty="0">
                <a:solidFill>
                  <a:srgbClr val="000090"/>
                </a:solidFill>
              </a:rPr>
              <a:t>Strategy of The Project Luminosity Achievement</a:t>
            </a:r>
            <a:endParaRPr lang="ru-RU" sz="2000" b="1" dirty="0">
              <a:solidFill>
                <a:srgbClr val="000090"/>
              </a:solidFill>
            </a:endParaRPr>
          </a:p>
          <a:p>
            <a:pPr algn="ctr" eaLnBrk="1" hangingPunct="1"/>
            <a:r>
              <a:rPr lang="en-US" b="1" dirty="0" smtClean="0">
                <a:solidFill>
                  <a:srgbClr val="000090"/>
                </a:solidFill>
                <a:cs typeface="Arial" charset="0"/>
              </a:rPr>
              <a:t>Two </a:t>
            </a:r>
            <a:r>
              <a:rPr lang="en-US" b="1" dirty="0">
                <a:solidFill>
                  <a:srgbClr val="000090"/>
                </a:solidFill>
                <a:cs typeface="Arial" charset="0"/>
              </a:rPr>
              <a:t>modes of the collider operation</a:t>
            </a:r>
            <a:endParaRPr lang="ru-RU" b="1" dirty="0">
              <a:solidFill>
                <a:srgbClr val="000090"/>
              </a:solidFill>
              <a:cs typeface="Arial"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938905822"/>
              </p:ext>
            </p:extLst>
          </p:nvPr>
        </p:nvGraphicFramePr>
        <p:xfrm>
          <a:off x="0" y="5411296"/>
          <a:ext cx="9144000" cy="1197864"/>
        </p:xfrm>
        <a:graphic>
          <a:graphicData uri="http://schemas.openxmlformats.org/drawingml/2006/table">
            <a:tbl>
              <a:tblPr/>
              <a:tblGrid>
                <a:gridCol w="4571146"/>
                <a:gridCol w="4572854"/>
              </a:tblGrid>
              <a:tr h="158919">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1" i="0" u="none" strike="noStrike" cap="none" normalizeH="0" baseline="0" dirty="0" smtClean="0">
                          <a:ln>
                            <a:noFill/>
                          </a:ln>
                          <a:solidFill>
                            <a:srgbClr val="FF0000"/>
                          </a:solidFill>
                          <a:effectLst/>
                          <a:latin typeface="Arial" charset="0"/>
                          <a:ea typeface="MS PGothic" charset="0"/>
                          <a:cs typeface="Calibri" charset="0"/>
                        </a:rPr>
                        <a:t>Space charge dominated mode (ΔQ ≤ 0.05)</a:t>
                      </a:r>
                      <a:endParaRPr kumimoji="0" lang="ru-RU" sz="1600" b="1" i="0" u="none" strike="noStrike" cap="none" normalizeH="0" baseline="0" dirty="0" smtClean="0">
                        <a:ln>
                          <a:noFill/>
                        </a:ln>
                        <a:solidFill>
                          <a:srgbClr val="FF0000"/>
                        </a:solidFill>
                        <a:effectLst/>
                        <a:latin typeface="Arial" charset="0"/>
                        <a:ea typeface="MS PGothic"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ea typeface="MS PGothic" charset="0"/>
                          <a:cs typeface="Calibri" charset="0"/>
                        </a:rPr>
                        <a:t>IBS dominated mode</a:t>
                      </a:r>
                      <a:endParaRPr kumimoji="0" lang="ru-RU" sz="1600" b="1" i="0" u="none" strike="noStrike" cap="none" normalizeH="0" baseline="0" dirty="0">
                        <a:ln>
                          <a:noFill/>
                        </a:ln>
                        <a:solidFill>
                          <a:srgbClr val="FF0000"/>
                        </a:solidFill>
                        <a:effectLst/>
                        <a:latin typeface="Arial" charset="0"/>
                        <a:ea typeface="MS PGothic"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76758">
                <a:tc>
                  <a:txBody>
                    <a:bodyPr/>
                    <a:lstStyle/>
                    <a:p>
                      <a:pPr marL="0" marR="0" lvl="0" indent="0" algn="l" defTabSz="914400" rtl="0" eaLnBrk="1" fontAlgn="base" latinLnBrk="0" hangingPunct="1">
                        <a:lnSpc>
                          <a:spcPct val="115000"/>
                        </a:lnSpc>
                        <a:spcBef>
                          <a:spcPct val="0"/>
                        </a:spcBef>
                        <a:spcAft>
                          <a:spcPts val="600"/>
                        </a:spcAft>
                        <a:buClrTx/>
                        <a:buSzTx/>
                        <a:buFontTx/>
                        <a:buNone/>
                        <a:tabLst/>
                        <a:defRPr/>
                      </a:pPr>
                      <a:r>
                        <a:rPr kumimoji="0" lang="en-US" sz="1600" b="1" i="0" u="none" strike="noStrike" cap="none" normalizeH="0" baseline="0" dirty="0" err="1" smtClean="0">
                          <a:ln>
                            <a:noFill/>
                          </a:ln>
                          <a:solidFill>
                            <a:schemeClr val="tx1"/>
                          </a:solidFill>
                          <a:effectLst/>
                          <a:latin typeface="Arial" charset="0"/>
                          <a:ea typeface="MS PGothic" charset="0"/>
                          <a:cs typeface="Calibri" charset="0"/>
                        </a:rPr>
                        <a:t>ε</a:t>
                      </a:r>
                      <a:r>
                        <a:rPr kumimoji="0" lang="en-US" sz="1600" b="1" i="0" u="none" strike="noStrike" cap="none" normalizeH="0" baseline="0" dirty="0" smtClean="0">
                          <a:ln>
                            <a:noFill/>
                          </a:ln>
                          <a:solidFill>
                            <a:schemeClr val="tx1"/>
                          </a:solidFill>
                          <a:effectLst/>
                          <a:latin typeface="Arial" charset="0"/>
                          <a:ea typeface="MS PGothic" charset="0"/>
                          <a:cs typeface="Calibri" charset="0"/>
                        </a:rPr>
                        <a:t> and </a:t>
                      </a:r>
                      <a:r>
                        <a:rPr kumimoji="0" lang="en-US" sz="1600" b="1" i="0" u="none" strike="noStrike" cap="none" normalizeH="0" baseline="0" dirty="0" err="1" smtClean="0">
                          <a:ln>
                            <a:noFill/>
                          </a:ln>
                          <a:solidFill>
                            <a:schemeClr val="tx1"/>
                          </a:solidFill>
                          <a:effectLst/>
                          <a:latin typeface="Arial" charset="0"/>
                          <a:ea typeface="MS PGothic" charset="0"/>
                          <a:cs typeface="Calibri" charset="0"/>
                        </a:rPr>
                        <a:t>dP</a:t>
                      </a:r>
                      <a:r>
                        <a:rPr kumimoji="0" lang="en-US" sz="1600" b="1" i="0" u="none" strike="noStrike" cap="none" normalizeH="0" baseline="0" dirty="0" smtClean="0">
                          <a:ln>
                            <a:noFill/>
                          </a:ln>
                          <a:solidFill>
                            <a:schemeClr val="tx1"/>
                          </a:solidFill>
                          <a:effectLst/>
                          <a:latin typeface="Arial" charset="0"/>
                          <a:ea typeface="MS PGothic" charset="0"/>
                          <a:cs typeface="Calibri" charset="0"/>
                        </a:rPr>
                        <a:t>/P are optimized independently. The bunch relaxation is suppressed by cooling.</a:t>
                      </a:r>
                    </a:p>
                    <a:p>
                      <a:pPr marL="0" marR="0" lvl="0" indent="0" algn="l" defTabSz="914400" rtl="0" eaLnBrk="1" fontAlgn="base" latinLnBrk="0" hangingPunct="1">
                        <a:lnSpc>
                          <a:spcPct val="115000"/>
                        </a:lnSpc>
                        <a:spcBef>
                          <a:spcPct val="0"/>
                        </a:spcBef>
                        <a:spcAft>
                          <a:spcPts val="600"/>
                        </a:spcAft>
                        <a:buClrTx/>
                        <a:buSzTx/>
                        <a:buFontTx/>
                        <a:buNone/>
                        <a:tabLst/>
                        <a:defRPr/>
                      </a:pPr>
                      <a:r>
                        <a:rPr kumimoji="0" lang="en-US" sz="1600" b="1" i="0" u="none" strike="noStrike" cap="none" normalizeH="0" baseline="0" dirty="0" smtClean="0">
                          <a:ln>
                            <a:noFill/>
                          </a:ln>
                          <a:solidFill>
                            <a:schemeClr val="tx1"/>
                          </a:solidFill>
                          <a:effectLst/>
                          <a:latin typeface="Arial" charset="0"/>
                          <a:ea typeface="MS PGothic" charset="0"/>
                          <a:cs typeface="Calibri" charset="0"/>
                        </a:rPr>
                        <a:t>Luminosity is limited by space charge effects</a:t>
                      </a:r>
                      <a:endParaRPr kumimoji="0" lang="ru-RU" sz="1600" b="1" i="0" u="none" strike="noStrike" cap="none" normalizeH="0" baseline="0" dirty="0" smtClean="0">
                        <a:ln>
                          <a:noFill/>
                        </a:ln>
                        <a:solidFill>
                          <a:schemeClr val="tx1"/>
                        </a:solidFill>
                        <a:effectLst/>
                        <a:latin typeface="Arial" charset="0"/>
                        <a:ea typeface="MS PGothic"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15000"/>
                        </a:lnSpc>
                        <a:spcBef>
                          <a:spcPct val="0"/>
                        </a:spcBef>
                        <a:spcAft>
                          <a:spcPts val="600"/>
                        </a:spcAft>
                        <a:buClrTx/>
                        <a:buSzTx/>
                        <a:buFontTx/>
                        <a:buNone/>
                        <a:tabLst/>
                        <a:defRPr/>
                      </a:pPr>
                      <a:r>
                        <a:rPr kumimoji="0" lang="en-US" sz="1600" b="1" i="0" u="none" strike="noStrike" cap="none" normalizeH="0" baseline="0" dirty="0" err="1" smtClean="0">
                          <a:ln>
                            <a:noFill/>
                          </a:ln>
                          <a:solidFill>
                            <a:schemeClr val="tx1"/>
                          </a:solidFill>
                          <a:effectLst/>
                          <a:latin typeface="Arial" charset="0"/>
                          <a:ea typeface="MS PGothic" charset="0"/>
                          <a:cs typeface="Calibri" charset="0"/>
                        </a:rPr>
                        <a:t>ε</a:t>
                      </a:r>
                      <a:r>
                        <a:rPr kumimoji="0" lang="en-US" sz="1600" b="1" i="0" u="none" strike="noStrike" cap="none" normalizeH="0" baseline="0" dirty="0" smtClean="0">
                          <a:ln>
                            <a:noFill/>
                          </a:ln>
                          <a:solidFill>
                            <a:schemeClr val="tx1"/>
                          </a:solidFill>
                          <a:effectLst/>
                          <a:latin typeface="Arial" charset="0"/>
                          <a:ea typeface="MS PGothic" charset="0"/>
                          <a:cs typeface="Calibri" charset="0"/>
                        </a:rPr>
                        <a:t> and </a:t>
                      </a:r>
                      <a:r>
                        <a:rPr kumimoji="0" lang="en-US" sz="1600" b="1" i="0" u="none" strike="noStrike" cap="none" normalizeH="0" baseline="0" dirty="0" err="1" smtClean="0">
                          <a:ln>
                            <a:noFill/>
                          </a:ln>
                          <a:solidFill>
                            <a:schemeClr val="tx1"/>
                          </a:solidFill>
                          <a:effectLst/>
                          <a:latin typeface="Arial" charset="0"/>
                          <a:ea typeface="MS PGothic" charset="0"/>
                          <a:cs typeface="Calibri" charset="0"/>
                        </a:rPr>
                        <a:t>dP</a:t>
                      </a:r>
                      <a:r>
                        <a:rPr kumimoji="0" lang="en-US" sz="1600" b="1" i="0" u="none" strike="noStrike" cap="none" normalizeH="0" baseline="0" dirty="0" smtClean="0">
                          <a:ln>
                            <a:noFill/>
                          </a:ln>
                          <a:solidFill>
                            <a:schemeClr val="tx1"/>
                          </a:solidFill>
                          <a:effectLst/>
                          <a:latin typeface="Arial" charset="0"/>
                          <a:ea typeface="MS PGothic" charset="0"/>
                          <a:cs typeface="Calibri" charset="0"/>
                        </a:rPr>
                        <a:t>/P are </a:t>
                      </a:r>
                      <a:r>
                        <a:rPr kumimoji="0" lang="ja-JP" altLang="en-US" sz="1600" b="1" i="0" u="none" strike="noStrike" cap="none" normalizeH="0" baseline="0" dirty="0" smtClean="0">
                          <a:ln>
                            <a:noFill/>
                          </a:ln>
                          <a:solidFill>
                            <a:schemeClr val="tx1"/>
                          </a:solidFill>
                          <a:effectLst/>
                          <a:latin typeface="Arial" charset="0"/>
                          <a:ea typeface="MS PGothic" charset="0"/>
                          <a:cs typeface="Calibri" charset="0"/>
                        </a:rPr>
                        <a:t>“</a:t>
                      </a:r>
                      <a:r>
                        <a:rPr kumimoji="0" lang="en-US" sz="1600" b="1" i="0" u="none" strike="noStrike" cap="none" normalizeH="0" baseline="0" dirty="0" err="1" smtClean="0">
                          <a:ln>
                            <a:noFill/>
                          </a:ln>
                          <a:solidFill>
                            <a:schemeClr val="tx1"/>
                          </a:solidFill>
                          <a:effectLst/>
                          <a:latin typeface="Arial" charset="0"/>
                          <a:ea typeface="MS PGothic" charset="0"/>
                          <a:cs typeface="Calibri" charset="0"/>
                        </a:rPr>
                        <a:t>equi</a:t>
                      </a:r>
                      <a:r>
                        <a:rPr kumimoji="0" lang="en-US" sz="1600" b="1" i="0" u="none" strike="noStrike" cap="none" normalizeH="0" baseline="0" dirty="0" smtClean="0">
                          <a:ln>
                            <a:noFill/>
                          </a:ln>
                          <a:solidFill>
                            <a:schemeClr val="tx1"/>
                          </a:solidFill>
                          <a:effectLst/>
                          <a:latin typeface="Arial" charset="0"/>
                          <a:ea typeface="MS PGothic" charset="0"/>
                          <a:cs typeface="Calibri" charset="0"/>
                        </a:rPr>
                        <a:t>-partitioned</a:t>
                      </a:r>
                      <a:r>
                        <a:rPr kumimoji="0" lang="ja-JP" altLang="en-US" sz="1600" b="1" i="0" u="none" strike="noStrike" cap="none" normalizeH="0" baseline="0" dirty="0" smtClean="0">
                          <a:ln>
                            <a:noFill/>
                          </a:ln>
                          <a:solidFill>
                            <a:schemeClr val="tx1"/>
                          </a:solidFill>
                          <a:effectLst/>
                          <a:latin typeface="Arial" charset="0"/>
                          <a:ea typeface="MS PGothic" charset="0"/>
                          <a:cs typeface="Calibri" charset="0"/>
                        </a:rPr>
                        <a:t>”</a:t>
                      </a:r>
                      <a:r>
                        <a:rPr kumimoji="0" lang="en-US" altLang="ja-JP" sz="1600" b="1" i="0" u="none" strike="noStrike" cap="none" normalizeH="0" baseline="0" dirty="0" smtClean="0">
                          <a:ln>
                            <a:noFill/>
                          </a:ln>
                          <a:solidFill>
                            <a:schemeClr val="tx1"/>
                          </a:solidFill>
                          <a:effectLst/>
                          <a:latin typeface="Arial" charset="0"/>
                          <a:ea typeface="MS PGothic" charset="0"/>
                          <a:cs typeface="Calibri" charset="0"/>
                        </a:rPr>
                        <a:t>, e</a:t>
                      </a:r>
                      <a:r>
                        <a:rPr kumimoji="0" lang="en-US" sz="1600" b="1" i="0" u="none" strike="noStrike" cap="none" normalizeH="0" baseline="0" dirty="0" smtClean="0">
                          <a:ln>
                            <a:noFill/>
                          </a:ln>
                          <a:solidFill>
                            <a:schemeClr val="tx1"/>
                          </a:solidFill>
                          <a:effectLst/>
                          <a:latin typeface="Arial" charset="0"/>
                          <a:ea typeface="MS PGothic" charset="0"/>
                          <a:cs typeface="Calibri" charset="0"/>
                        </a:rPr>
                        <a:t>ither fast bunch relaxation.</a:t>
                      </a:r>
                    </a:p>
                    <a:p>
                      <a:pPr marL="0" marR="0" lvl="0" indent="0" algn="l" defTabSz="914400" rtl="0" eaLnBrk="1" fontAlgn="base" latinLnBrk="0" hangingPunct="1">
                        <a:lnSpc>
                          <a:spcPct val="115000"/>
                        </a:lnSpc>
                        <a:spcBef>
                          <a:spcPct val="0"/>
                        </a:spcBef>
                        <a:spcAft>
                          <a:spcPts val="600"/>
                        </a:spcAft>
                        <a:buClrTx/>
                        <a:buSzTx/>
                        <a:buFontTx/>
                        <a:buNone/>
                        <a:tabLst/>
                        <a:defRPr/>
                      </a:pPr>
                      <a:r>
                        <a:rPr kumimoji="0" lang="en-US" sz="1600" b="1" i="0" u="none" strike="noStrike" cap="none" normalizeH="0" baseline="0" dirty="0" smtClean="0">
                          <a:ln>
                            <a:noFill/>
                          </a:ln>
                          <a:solidFill>
                            <a:schemeClr val="tx1"/>
                          </a:solidFill>
                          <a:effectLst/>
                          <a:latin typeface="Arial" charset="0"/>
                          <a:ea typeface="MS PGothic" charset="0"/>
                          <a:cs typeface="Calibri" charset="0"/>
                        </a:rPr>
                        <a:t>Luminosity can be obtained at small ΔQ&lt;0.05</a:t>
                      </a:r>
                      <a:endParaRPr kumimoji="0" lang="ru-RU" sz="1600" b="1" i="0" u="none" strike="noStrike" cap="none" normalizeH="0" baseline="0" dirty="0" smtClean="0">
                        <a:ln>
                          <a:noFill/>
                        </a:ln>
                        <a:solidFill>
                          <a:schemeClr val="tx1"/>
                        </a:solidFill>
                        <a:effectLst/>
                        <a:latin typeface="Arial" charset="0"/>
                        <a:ea typeface="MS PGothic"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0" name="Object 2"/>
          <p:cNvGraphicFramePr>
            <a:graphicFrameLocks noChangeAspect="1"/>
          </p:cNvGraphicFramePr>
          <p:nvPr>
            <p:extLst>
              <p:ext uri="{D42A27DB-BD31-4B8C-83A1-F6EECF244321}">
                <p14:modId xmlns:p14="http://schemas.microsoft.com/office/powerpoint/2010/main" val="1097921953"/>
              </p:ext>
            </p:extLst>
          </p:nvPr>
        </p:nvGraphicFramePr>
        <p:xfrm>
          <a:off x="6690296" y="5329196"/>
          <a:ext cx="2346200" cy="404060"/>
        </p:xfrm>
        <a:graphic>
          <a:graphicData uri="http://schemas.openxmlformats.org/presentationml/2006/ole">
            <mc:AlternateContent xmlns:mc="http://schemas.openxmlformats.org/markup-compatibility/2006">
              <mc:Choice xmlns:v="urn:schemas-microsoft-com:vml" Requires="v">
                <p:oleObj spid="_x0000_s101431" name="Equation" r:id="rId5" imgW="1384300" imgH="241300" progId="Equation.3">
                  <p:embed/>
                </p:oleObj>
              </mc:Choice>
              <mc:Fallback>
                <p:oleObj name="Equation" r:id="rId5" imgW="13843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0296" y="5329196"/>
                        <a:ext cx="2346200" cy="404060"/>
                      </a:xfrm>
                      <a:prstGeom prst="rect">
                        <a:avLst/>
                      </a:prstGeom>
                      <a:noFill/>
                    </p:spPr>
                  </p:pic>
                </p:oleObj>
              </mc:Fallback>
            </mc:AlternateContent>
          </a:graphicData>
        </a:graphic>
      </p:graphicFrame>
    </p:spTree>
    <p:extLst>
      <p:ext uri="{BB962C8B-B14F-4D97-AF65-F5344CB8AC3E}">
        <p14:creationId xmlns:p14="http://schemas.microsoft.com/office/powerpoint/2010/main" val="2897394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107504" y="980728"/>
            <a:ext cx="8928484" cy="5781669"/>
            <a:chOff x="107504" y="980728"/>
            <a:chExt cx="8928484" cy="5781669"/>
          </a:xfrm>
        </p:grpSpPr>
        <p:sp>
          <p:nvSpPr>
            <p:cNvPr id="4" name="Text Box 2"/>
            <p:cNvSpPr txBox="1">
              <a:spLocks noChangeArrowheads="1"/>
            </p:cNvSpPr>
            <p:nvPr/>
          </p:nvSpPr>
          <p:spPr bwMode="auto">
            <a:xfrm>
              <a:off x="1475656" y="980728"/>
              <a:ext cx="5543550" cy="5191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marL="342900" indent="-342900" algn="ctr"/>
              <a:r>
                <a:rPr lang="en-US" altLang="ru-RU" sz="2800" b="1" dirty="0" smtClean="0">
                  <a:solidFill>
                    <a:srgbClr val="CC0000"/>
                  </a:solidFill>
                </a:rPr>
                <a:t>Outline</a:t>
              </a:r>
              <a:endParaRPr lang="en-US" altLang="ru-RU" sz="2800" b="1" dirty="0">
                <a:solidFill>
                  <a:srgbClr val="CC0000"/>
                </a:solidFill>
              </a:endParaRPr>
            </a:p>
          </p:txBody>
        </p:sp>
        <p:sp>
          <p:nvSpPr>
            <p:cNvPr id="6" name="Rectangle 7"/>
            <p:cNvSpPr>
              <a:spLocks noChangeArrowheads="1"/>
            </p:cNvSpPr>
            <p:nvPr/>
          </p:nvSpPr>
          <p:spPr bwMode="auto">
            <a:xfrm>
              <a:off x="899592" y="1844824"/>
              <a:ext cx="792088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0" hangingPunct="0">
                <a:lnSpc>
                  <a:spcPct val="150000"/>
                </a:lnSpc>
                <a:defRPr/>
              </a:pPr>
              <a:r>
                <a:rPr kumimoji="1" lang="en-US" sz="2000" b="1" dirty="0">
                  <a:solidFill>
                    <a:srgbClr val="0000CC"/>
                  </a:solidFill>
                  <a:cs typeface="Arial" pitchFamily="34" charset="0"/>
                </a:rPr>
                <a:t>Introduction: The NICA project at JINR</a:t>
              </a:r>
            </a:p>
            <a:p>
              <a:pPr>
                <a:lnSpc>
                  <a:spcPct val="150000"/>
                </a:lnSpc>
                <a:defRPr/>
              </a:pPr>
              <a:r>
                <a:rPr kumimoji="1" lang="en-US" sz="2000" b="1" dirty="0" smtClean="0">
                  <a:solidFill>
                    <a:srgbClr val="0000CC"/>
                  </a:solidFill>
                  <a:cs typeface="Arial" pitchFamily="34" charset="0"/>
                </a:rPr>
                <a:t>1. </a:t>
              </a:r>
              <a:r>
                <a:rPr kumimoji="1" lang="en-US" sz="2000" b="1" dirty="0" smtClean="0">
                  <a:solidFill>
                    <a:srgbClr val="0000CC"/>
                  </a:solidFill>
                  <a:cs typeface="Arial" charset="0"/>
                  <a:sym typeface="Apple Chancery" charset="0"/>
                </a:rPr>
                <a:t>NICA </a:t>
              </a:r>
              <a:r>
                <a:rPr kumimoji="1" lang="en-US" sz="2000" b="1" dirty="0">
                  <a:solidFill>
                    <a:srgbClr val="0000CC"/>
                  </a:solidFill>
                  <a:cs typeface="Arial" charset="0"/>
                  <a:sym typeface="Apple Chancery" charset="0"/>
                </a:rPr>
                <a:t>@ Heavy Ion </a:t>
              </a:r>
              <a:r>
                <a:rPr kumimoji="1" lang="en-US" sz="2000" b="1" dirty="0" smtClean="0">
                  <a:solidFill>
                    <a:srgbClr val="0000CC"/>
                  </a:solidFill>
                  <a:cs typeface="Arial" charset="0"/>
                  <a:sym typeface="Apple Chancery" charset="0"/>
                </a:rPr>
                <a:t>mode – Stages I &amp; II of the project</a:t>
              </a:r>
              <a:endParaRPr kumimoji="1" lang="en-US" sz="2000" b="1" dirty="0">
                <a:solidFill>
                  <a:srgbClr val="0000CC"/>
                </a:solidFill>
                <a:cs typeface="Arial" charset="0"/>
                <a:sym typeface="Apple Chancery" charset="0"/>
              </a:endParaRPr>
            </a:p>
            <a:p>
              <a:pPr marL="342900" indent="-342900">
                <a:lnSpc>
                  <a:spcPct val="150000"/>
                </a:lnSpc>
                <a:defRPr/>
              </a:pPr>
              <a:r>
                <a:rPr lang="en-US" altLang="ru-RU" sz="2000" b="1" dirty="0" smtClean="0">
                  <a:solidFill>
                    <a:srgbClr val="0000CC"/>
                  </a:solidFill>
                </a:rPr>
                <a:t>2. </a:t>
              </a:r>
              <a:r>
                <a:rPr lang="en-US" altLang="ru-RU" sz="2000" b="1" dirty="0">
                  <a:solidFill>
                    <a:srgbClr val="0000CC"/>
                  </a:solidFill>
                </a:rPr>
                <a:t>NICA </a:t>
              </a:r>
              <a:r>
                <a:rPr lang="en-US" altLang="ru-RU" sz="2000" b="1" dirty="0" smtClean="0">
                  <a:solidFill>
                    <a:srgbClr val="0000CC"/>
                  </a:solidFill>
                </a:rPr>
                <a:t>construction</a:t>
              </a:r>
            </a:p>
            <a:p>
              <a:pPr marL="342900" indent="-342900">
                <a:lnSpc>
                  <a:spcPct val="150000"/>
                </a:lnSpc>
                <a:defRPr/>
              </a:pPr>
              <a:r>
                <a:rPr lang="en-US" sz="2000" b="1" dirty="0" smtClean="0">
                  <a:solidFill>
                    <a:srgbClr val="0000CC"/>
                  </a:solidFill>
                </a:rPr>
                <a:t>3. </a:t>
              </a:r>
              <a:r>
                <a:rPr lang="en-US" sz="2000" b="1" dirty="0">
                  <a:solidFill>
                    <a:srgbClr val="0000CC"/>
                  </a:solidFill>
                </a:rPr>
                <a:t>Strategy of The Project Luminosity Achievement</a:t>
              </a:r>
              <a:endParaRPr lang="ru-RU" sz="2000" b="1" dirty="0">
                <a:solidFill>
                  <a:srgbClr val="0000CC"/>
                </a:solidFill>
              </a:endParaRPr>
            </a:p>
            <a:p>
              <a:pPr marL="342900" indent="-342900">
                <a:lnSpc>
                  <a:spcPct val="150000"/>
                </a:lnSpc>
                <a:defRPr/>
              </a:pPr>
              <a:r>
                <a:rPr kumimoji="1" lang="en-US" sz="2000" b="1" dirty="0" smtClean="0">
                  <a:solidFill>
                    <a:srgbClr val="0000CC"/>
                  </a:solidFill>
                  <a:cs typeface="Arial" charset="0"/>
                  <a:sym typeface="Apple Chancery" charset="0"/>
                </a:rPr>
                <a:t>4</a:t>
              </a:r>
              <a:r>
                <a:rPr kumimoji="1" lang="en-US" sz="2000" b="1" dirty="0" smtClean="0">
                  <a:solidFill>
                    <a:srgbClr val="0000CC"/>
                  </a:solidFill>
                  <a:sym typeface="Apple Chancery"/>
                </a:rPr>
                <a:t>. Start up mode of the </a:t>
              </a:r>
              <a:r>
                <a:rPr kumimoji="1" lang="en-US" sz="2000" b="1" dirty="0">
                  <a:solidFill>
                    <a:srgbClr val="0000CC"/>
                  </a:solidFill>
                  <a:sym typeface="Apple Chancery"/>
                </a:rPr>
                <a:t>NICA </a:t>
              </a:r>
              <a:r>
                <a:rPr kumimoji="1" lang="en-US" sz="2000" b="1" dirty="0" smtClean="0">
                  <a:solidFill>
                    <a:srgbClr val="0000CC"/>
                  </a:solidFill>
                  <a:sym typeface="Apple Chancery"/>
                </a:rPr>
                <a:t>operation</a:t>
              </a:r>
            </a:p>
            <a:p>
              <a:pPr marL="342900" indent="-342900">
                <a:defRPr/>
              </a:pPr>
              <a:r>
                <a:rPr lang="en-US" sz="2000" b="1" dirty="0">
                  <a:solidFill>
                    <a:srgbClr val="0000CC"/>
                  </a:solidFill>
                  <a:cs typeface="Arial" charset="0"/>
                  <a:sym typeface="Apple Chancery" charset="0"/>
                </a:rPr>
                <a:t>5. NICA – Stage III:  Collider of polarized beams</a:t>
              </a:r>
              <a:endParaRPr lang="ru-RU" sz="2000" b="1" dirty="0">
                <a:solidFill>
                  <a:srgbClr val="0000CC"/>
                </a:solidFill>
                <a:cs typeface="Arial" charset="0"/>
                <a:sym typeface="Apple Chancery" charset="0"/>
              </a:endParaRPr>
            </a:p>
            <a:p>
              <a:pPr marL="342900" indent="-342900" eaLnBrk="0" hangingPunct="0">
                <a:defRPr/>
              </a:pPr>
              <a:r>
                <a:rPr kumimoji="1" lang="en-US" sz="2000" b="1" dirty="0" smtClean="0">
                  <a:solidFill>
                    <a:srgbClr val="FF0000"/>
                  </a:solidFill>
                  <a:sym typeface="Apple Chancery"/>
                </a:rPr>
                <a:t>6. Requirements and questions (to be discussed and answered)</a:t>
              </a:r>
            </a:p>
            <a:p>
              <a:pPr marL="342900" indent="-342900" eaLnBrk="0" hangingPunct="0">
                <a:lnSpc>
                  <a:spcPct val="150000"/>
                </a:lnSpc>
                <a:defRPr/>
              </a:pPr>
              <a:r>
                <a:rPr kumimoji="1" lang="en-US" sz="2000" b="1" dirty="0" smtClean="0">
                  <a:solidFill>
                    <a:srgbClr val="0000CC"/>
                  </a:solidFill>
                  <a:sym typeface="Apple Chancery"/>
                </a:rPr>
                <a:t>Conclusion: the NICA beams</a:t>
              </a:r>
            </a:p>
          </p:txBody>
        </p:sp>
        <p:pic>
          <p:nvPicPr>
            <p:cNvPr id="9" name="Picture 7" descr="NICA-Logo_4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2440" y="6439162"/>
              <a:ext cx="503548" cy="24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JIN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179571"/>
              <a:ext cx="627435" cy="58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58149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3"/>
          <p:cNvSpPr txBox="1">
            <a:spLocks noChangeArrowheads="1"/>
          </p:cNvSpPr>
          <p:nvPr/>
        </p:nvSpPr>
        <p:spPr bwMode="auto">
          <a:xfrm>
            <a:off x="1494217" y="-2083"/>
            <a:ext cx="636917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2000" b="1" dirty="0" smtClean="0">
                <a:solidFill>
                  <a:srgbClr val="000090"/>
                </a:solidFill>
              </a:rPr>
              <a:t>3. </a:t>
            </a:r>
            <a:r>
              <a:rPr lang="en-US" sz="2000" b="1" dirty="0">
                <a:solidFill>
                  <a:srgbClr val="000090"/>
                </a:solidFill>
              </a:rPr>
              <a:t>Strategy of The Project Luminosity Achievement</a:t>
            </a:r>
            <a:endParaRPr lang="ru-RU" sz="2000" b="1" dirty="0">
              <a:solidFill>
                <a:srgbClr val="000090"/>
              </a:solidFill>
            </a:endParaRPr>
          </a:p>
          <a:p>
            <a:pPr algn="ctr" eaLnBrk="1" hangingPunct="1"/>
            <a:r>
              <a:rPr lang="en-US" b="1" dirty="0" smtClean="0">
                <a:solidFill>
                  <a:srgbClr val="000090"/>
                </a:solidFill>
                <a:cs typeface="Arial" charset="0"/>
              </a:rPr>
              <a:t>Two </a:t>
            </a:r>
            <a:r>
              <a:rPr lang="en-US" b="1" dirty="0">
                <a:solidFill>
                  <a:srgbClr val="000090"/>
                </a:solidFill>
                <a:cs typeface="Arial" charset="0"/>
              </a:rPr>
              <a:t>modes of the collider operation</a:t>
            </a:r>
            <a:endParaRPr lang="ru-RU" b="1" dirty="0">
              <a:solidFill>
                <a:srgbClr val="000090"/>
              </a:solidFill>
              <a:cs typeface="Arial" charset="0"/>
            </a:endParaRPr>
          </a:p>
        </p:txBody>
      </p:sp>
      <p:grpSp>
        <p:nvGrpSpPr>
          <p:cNvPr id="11" name="Группа 2"/>
          <p:cNvGrpSpPr>
            <a:grpSpLocks/>
          </p:cNvGrpSpPr>
          <p:nvPr/>
        </p:nvGrpSpPr>
        <p:grpSpPr bwMode="auto">
          <a:xfrm>
            <a:off x="5266613" y="2581159"/>
            <a:ext cx="3814762" cy="2968625"/>
            <a:chOff x="5329238" y="3182938"/>
            <a:chExt cx="3814763" cy="2968625"/>
          </a:xfrm>
        </p:grpSpPr>
        <p:graphicFrame>
          <p:nvGraphicFramePr>
            <p:cNvPr id="12" name="Object 163"/>
            <p:cNvGraphicFramePr>
              <a:graphicFrameLocks noChangeAspect="1"/>
            </p:cNvGraphicFramePr>
            <p:nvPr/>
          </p:nvGraphicFramePr>
          <p:xfrm>
            <a:off x="5329238" y="3182938"/>
            <a:ext cx="3814763" cy="2968625"/>
          </p:xfrm>
          <a:graphic>
            <a:graphicData uri="http://schemas.openxmlformats.org/presentationml/2006/ole">
              <mc:AlternateContent xmlns:mc="http://schemas.openxmlformats.org/markup-compatibility/2006">
                <mc:Choice xmlns:v="urn:schemas-microsoft-com:vml" Requires="v">
                  <p:oleObj spid="_x0000_s102425" name="Mathcad" r:id="rId4" imgW="2362200" imgH="1838325" progId="Mathcad">
                    <p:embed/>
                  </p:oleObj>
                </mc:Choice>
                <mc:Fallback>
                  <p:oleObj name="Mathcad" r:id="rId4" imgW="2362200" imgH="1838325" progId="Mathca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9238" y="3182938"/>
                          <a:ext cx="3814763"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61"/>
            <p:cNvSpPr txBox="1">
              <a:spLocks noChangeArrowheads="1"/>
            </p:cNvSpPr>
            <p:nvPr/>
          </p:nvSpPr>
          <p:spPr bwMode="auto">
            <a:xfrm>
              <a:off x="6302375" y="5432425"/>
              <a:ext cx="2841625"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a:solidFill>
                    <a:srgbClr val="000066"/>
                  </a:solidFill>
                  <a:sym typeface="Apple Chancery"/>
                </a:rPr>
                <a:t>1         2          3          4</a:t>
              </a:r>
            </a:p>
            <a:p>
              <a:pPr algn="ctr"/>
              <a:r>
                <a:rPr lang="en-US" altLang="ru-RU" sz="1600" b="1">
                  <a:solidFill>
                    <a:srgbClr val="000066"/>
                  </a:solidFill>
                  <a:sym typeface="Apple Chancery"/>
                </a:rPr>
                <a:t>Ion energy, GeV/u</a:t>
              </a:r>
              <a:endParaRPr lang="en-US" altLang="ru-RU" sz="1000" b="1">
                <a:solidFill>
                  <a:srgbClr val="000066"/>
                </a:solidFill>
                <a:sym typeface="Apple Chancery"/>
              </a:endParaRPr>
            </a:p>
          </p:txBody>
        </p:sp>
        <p:sp>
          <p:nvSpPr>
            <p:cNvPr id="14" name="Text Box 162"/>
            <p:cNvSpPr txBox="1">
              <a:spLocks noChangeArrowheads="1"/>
            </p:cNvSpPr>
            <p:nvPr/>
          </p:nvSpPr>
          <p:spPr bwMode="auto">
            <a:xfrm>
              <a:off x="5435600" y="3230563"/>
              <a:ext cx="992188" cy="23288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r"/>
              <a:r>
                <a:rPr lang="en-US" altLang="ru-RU" sz="1600" b="1">
                  <a:solidFill>
                    <a:srgbClr val="000066"/>
                  </a:solidFill>
                </a:rPr>
                <a:t>1.2</a:t>
              </a:r>
            </a:p>
            <a:p>
              <a:pPr algn="ctr"/>
              <a:r>
                <a:rPr lang="en-US" altLang="ru-RU" sz="2000" b="1">
                  <a:solidFill>
                    <a:srgbClr val="000066"/>
                  </a:solidFill>
                  <a:sym typeface="Symbol" pitchFamily="18" charset="2"/>
                </a:rPr>
                <a:t></a:t>
              </a:r>
              <a:r>
                <a:rPr lang="en-US" altLang="ru-RU" sz="1600" b="1">
                  <a:solidFill>
                    <a:srgbClr val="000066"/>
                  </a:solidFill>
                </a:rPr>
                <a:t>(E</a:t>
              </a:r>
              <a:r>
                <a:rPr lang="en-US" altLang="ru-RU" sz="1600" b="1" baseline="-25000">
                  <a:solidFill>
                    <a:srgbClr val="000066"/>
                  </a:solidFill>
                </a:rPr>
                <a:t>i</a:t>
              </a:r>
              <a:r>
                <a:rPr lang="en-US" altLang="ru-RU" sz="1600" b="1">
                  <a:solidFill>
                    <a:srgbClr val="000066"/>
                  </a:solidFill>
                </a:rPr>
                <a:t>)</a:t>
              </a:r>
            </a:p>
            <a:p>
              <a:pPr algn="ctr"/>
              <a:endParaRPr lang="en-US" altLang="ru-RU" sz="800" b="1" baseline="30000">
                <a:solidFill>
                  <a:srgbClr val="000066"/>
                </a:solidFill>
                <a:sym typeface="Apple Chancery"/>
              </a:endParaRPr>
            </a:p>
            <a:p>
              <a:pPr algn="ctr"/>
              <a:endParaRPr lang="en-US" altLang="ru-RU" sz="800" b="1" baseline="30000">
                <a:solidFill>
                  <a:srgbClr val="000066"/>
                </a:solidFill>
                <a:sym typeface="Apple Chancery"/>
              </a:endParaRPr>
            </a:p>
            <a:p>
              <a:pPr algn="r"/>
              <a:r>
                <a:rPr lang="en-US" altLang="ru-RU" sz="1600" b="1">
                  <a:solidFill>
                    <a:srgbClr val="000066"/>
                  </a:solidFill>
                  <a:sym typeface="Apple Chancery"/>
                </a:rPr>
                <a:t>0.8</a:t>
              </a:r>
            </a:p>
            <a:p>
              <a:r>
                <a:rPr lang="en-US" altLang="ru-RU" sz="1600" b="1">
                  <a:solidFill>
                    <a:srgbClr val="000066"/>
                  </a:solidFill>
                  <a:sym typeface="Apple Chancery"/>
                </a:rPr>
                <a:t>      </a:t>
              </a:r>
              <a:endParaRPr lang="en-US" altLang="ru-RU" sz="2000" b="1">
                <a:solidFill>
                  <a:srgbClr val="000066"/>
                </a:solidFill>
                <a:sym typeface="Apple Chancery"/>
              </a:endParaRPr>
            </a:p>
            <a:p>
              <a:endParaRPr lang="en-US" altLang="ru-RU" sz="800" b="1" baseline="-25000">
                <a:solidFill>
                  <a:srgbClr val="000066"/>
                </a:solidFill>
                <a:sym typeface="Apple Chancery"/>
              </a:endParaRPr>
            </a:p>
            <a:p>
              <a:endParaRPr lang="en-US" altLang="ru-RU" sz="800" b="1" baseline="-25000">
                <a:solidFill>
                  <a:srgbClr val="000066"/>
                </a:solidFill>
                <a:sym typeface="Apple Chancery"/>
              </a:endParaRPr>
            </a:p>
            <a:p>
              <a:pPr algn="r"/>
              <a:r>
                <a:rPr lang="en-US" altLang="ru-RU" sz="1600" b="1">
                  <a:solidFill>
                    <a:srgbClr val="000066"/>
                  </a:solidFill>
                </a:rPr>
                <a:t>0.4</a:t>
              </a:r>
              <a:endParaRPr lang="en-US" altLang="ru-RU" sz="1600" b="1">
                <a:solidFill>
                  <a:srgbClr val="000066"/>
                </a:solidFill>
                <a:sym typeface="Apple Chancery"/>
              </a:endParaRPr>
            </a:p>
            <a:p>
              <a:pPr algn="r"/>
              <a:endParaRPr lang="en-US" altLang="ru-RU" sz="1600" b="1">
                <a:solidFill>
                  <a:srgbClr val="000066"/>
                </a:solidFill>
              </a:endParaRPr>
            </a:p>
            <a:p>
              <a:endParaRPr lang="en-US" altLang="ru-RU" sz="800" b="1">
                <a:solidFill>
                  <a:srgbClr val="000066"/>
                </a:solidFill>
              </a:endParaRPr>
            </a:p>
            <a:p>
              <a:pPr algn="r"/>
              <a:r>
                <a:rPr lang="en-US" altLang="ru-RU" sz="1600" b="1">
                  <a:solidFill>
                    <a:srgbClr val="000066"/>
                  </a:solidFill>
                </a:rPr>
                <a:t>0</a:t>
              </a:r>
              <a:endParaRPr lang="ru-RU" altLang="ru-RU" sz="1600" b="1">
                <a:solidFill>
                  <a:srgbClr val="000066"/>
                </a:solidFill>
              </a:endParaRPr>
            </a:p>
          </p:txBody>
        </p:sp>
        <p:sp>
          <p:nvSpPr>
            <p:cNvPr id="16" name="Text Box 173"/>
            <p:cNvSpPr txBox="1">
              <a:spLocks noChangeArrowheads="1"/>
            </p:cNvSpPr>
            <p:nvPr/>
          </p:nvSpPr>
          <p:spPr bwMode="auto">
            <a:xfrm>
              <a:off x="6729558" y="3319286"/>
              <a:ext cx="685800" cy="4001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2000" b="1" dirty="0">
                  <a:solidFill>
                    <a:srgbClr val="000066"/>
                  </a:solidFill>
                  <a:latin typeface="Arial" pitchFamily="34" charset="0"/>
                  <a:cs typeface="Arial" pitchFamily="34" charset="0"/>
                  <a:sym typeface="Symbol" pitchFamily="18" charset="2"/>
                </a:rPr>
                <a:t></a:t>
              </a:r>
              <a:r>
                <a:rPr lang="en-US" altLang="ru-RU" sz="1600" b="1" baseline="-25000" dirty="0" smtClean="0">
                  <a:solidFill>
                    <a:srgbClr val="000066"/>
                  </a:solidFill>
                  <a:latin typeface="Arial" pitchFamily="34" charset="0"/>
                  <a:cs typeface="Arial" pitchFamily="34" charset="0"/>
                  <a:sym typeface="Apple Chancery"/>
                </a:rPr>
                <a:t>opt</a:t>
              </a:r>
              <a:endParaRPr lang="en-US" altLang="ru-RU" sz="1600" b="1" baseline="-25000" dirty="0">
                <a:solidFill>
                  <a:srgbClr val="000066"/>
                </a:solidFill>
                <a:latin typeface="Arial" pitchFamily="34" charset="0"/>
                <a:cs typeface="Arial" pitchFamily="34" charset="0"/>
                <a:sym typeface="Apple Chancery"/>
              </a:endParaRPr>
            </a:p>
          </p:txBody>
        </p:sp>
      </p:grpSp>
      <p:sp>
        <p:nvSpPr>
          <p:cNvPr id="23" name="Text Box 141"/>
          <p:cNvSpPr txBox="1">
            <a:spLocks noChangeArrowheads="1"/>
          </p:cNvSpPr>
          <p:nvPr/>
        </p:nvSpPr>
        <p:spPr bwMode="auto">
          <a:xfrm>
            <a:off x="6365163" y="2071459"/>
            <a:ext cx="2405062" cy="732508"/>
          </a:xfrm>
          <a:prstGeom prst="rect">
            <a:avLst/>
          </a:prstGeom>
          <a:noFill/>
          <a:ln>
            <a:noFill/>
          </a:ln>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lnSpc>
                <a:spcPct val="80000"/>
              </a:lnSpc>
            </a:pPr>
            <a:r>
              <a:rPr lang="en-US" altLang="ru-RU" sz="1600" b="1" dirty="0">
                <a:solidFill>
                  <a:srgbClr val="006600"/>
                </a:solidFill>
                <a:latin typeface="Arial" pitchFamily="34" charset="0"/>
                <a:cs typeface="Arial" pitchFamily="34" charset="0"/>
                <a:sym typeface="Apple Chancery"/>
              </a:rPr>
              <a:t>Equilibrium beam emittance vs </a:t>
            </a:r>
            <a:r>
              <a:rPr lang="en-US" altLang="ru-RU" sz="1600" b="1" dirty="0" err="1">
                <a:solidFill>
                  <a:srgbClr val="006600"/>
                </a:solidFill>
                <a:latin typeface="Arial" pitchFamily="34" charset="0"/>
                <a:cs typeface="Arial" pitchFamily="34" charset="0"/>
                <a:sym typeface="Apple Chancery"/>
              </a:rPr>
              <a:t>E</a:t>
            </a:r>
            <a:r>
              <a:rPr lang="en-US" altLang="ru-RU" sz="1600" b="1" baseline="-25000" dirty="0" err="1">
                <a:solidFill>
                  <a:srgbClr val="006600"/>
                </a:solidFill>
                <a:latin typeface="Arial" pitchFamily="34" charset="0"/>
                <a:cs typeface="Arial" pitchFamily="34" charset="0"/>
                <a:sym typeface="Apple Chancery"/>
              </a:rPr>
              <a:t>ion</a:t>
            </a:r>
            <a:r>
              <a:rPr lang="en-US" altLang="ru-RU" sz="1600" b="1" baseline="-25000" dirty="0">
                <a:solidFill>
                  <a:srgbClr val="006600"/>
                </a:solidFill>
                <a:latin typeface="Arial" pitchFamily="34" charset="0"/>
                <a:cs typeface="Arial" pitchFamily="34" charset="0"/>
                <a:sym typeface="Apple Chancery"/>
              </a:rPr>
              <a:t> </a:t>
            </a:r>
            <a:r>
              <a:rPr lang="en-US" altLang="ru-RU" sz="1600" b="1" dirty="0">
                <a:solidFill>
                  <a:srgbClr val="006600"/>
                </a:solidFill>
                <a:latin typeface="Arial" pitchFamily="34" charset="0"/>
                <a:cs typeface="Arial" pitchFamily="34" charset="0"/>
                <a:sym typeface="Apple Chancery"/>
              </a:rPr>
              <a:t>,</a:t>
            </a:r>
            <a:r>
              <a:rPr lang="en-US" altLang="ru-RU" sz="1800" b="1" dirty="0">
                <a:solidFill>
                  <a:srgbClr val="006600"/>
                </a:solidFill>
                <a:latin typeface="Arial" pitchFamily="34" charset="0"/>
                <a:cs typeface="Arial" pitchFamily="34" charset="0"/>
                <a:sym typeface="Apple Chancery"/>
              </a:rPr>
              <a:t> </a:t>
            </a:r>
            <a:r>
              <a:rPr lang="en-US" altLang="ru-RU" sz="1800" b="1" dirty="0">
                <a:solidFill>
                  <a:srgbClr val="006600"/>
                </a:solidFill>
                <a:latin typeface="Arial" pitchFamily="34" charset="0"/>
                <a:cs typeface="Arial" pitchFamily="34" charset="0"/>
                <a:sym typeface="Symbol" pitchFamily="18" charset="2"/>
              </a:rPr>
              <a:t></a:t>
            </a:r>
            <a:r>
              <a:rPr lang="en-US" altLang="ru-RU" sz="1600" b="1" dirty="0" err="1">
                <a:solidFill>
                  <a:srgbClr val="006600"/>
                </a:solidFill>
                <a:latin typeface="Arial" pitchFamily="34" charset="0"/>
                <a:cs typeface="Arial" pitchFamily="34" charset="0"/>
                <a:sym typeface="Apple Chancery"/>
              </a:rPr>
              <a:t>mm</a:t>
            </a:r>
            <a:r>
              <a:rPr lang="en-US" altLang="ru-RU" sz="1600" b="1" dirty="0" err="1">
                <a:solidFill>
                  <a:srgbClr val="006600"/>
                </a:solidFill>
                <a:latin typeface="Arial" pitchFamily="34" charset="0"/>
                <a:cs typeface="Arial" pitchFamily="34" charset="0"/>
                <a:sym typeface="Symbol" pitchFamily="18" charset="2"/>
              </a:rPr>
              <a:t></a:t>
            </a:r>
            <a:r>
              <a:rPr lang="en-US" altLang="ru-RU" sz="1600" b="1" dirty="0" err="1">
                <a:solidFill>
                  <a:srgbClr val="006600"/>
                </a:solidFill>
                <a:latin typeface="Arial" pitchFamily="34" charset="0"/>
                <a:cs typeface="Arial" pitchFamily="34" charset="0"/>
                <a:sym typeface="Apple Chancery"/>
              </a:rPr>
              <a:t>mrad</a:t>
            </a:r>
            <a:endParaRPr lang="ru-RU" altLang="ru-RU" sz="800" b="1" dirty="0">
              <a:solidFill>
                <a:srgbClr val="006600"/>
              </a:solidFill>
              <a:latin typeface="Arial" pitchFamily="34" charset="0"/>
              <a:cs typeface="Arial" pitchFamily="34" charset="0"/>
              <a:sym typeface="Apple Chancery"/>
            </a:endParaRPr>
          </a:p>
        </p:txBody>
      </p:sp>
      <p:grpSp>
        <p:nvGrpSpPr>
          <p:cNvPr id="4" name="Группа 3"/>
          <p:cNvGrpSpPr/>
          <p:nvPr/>
        </p:nvGrpSpPr>
        <p:grpSpPr>
          <a:xfrm>
            <a:off x="-37383" y="1312012"/>
            <a:ext cx="6132514" cy="4101247"/>
            <a:chOff x="-37383" y="1312012"/>
            <a:chExt cx="6132514" cy="4101247"/>
          </a:xfrm>
        </p:grpSpPr>
        <p:pic>
          <p:nvPicPr>
            <p:cNvPr id="25" name="Picture 1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030" y="1312012"/>
              <a:ext cx="5618162"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136"/>
            <p:cNvSpPr txBox="1">
              <a:spLocks noChangeArrowheads="1"/>
            </p:cNvSpPr>
            <p:nvPr/>
          </p:nvSpPr>
          <p:spPr bwMode="auto">
            <a:xfrm>
              <a:off x="-37383" y="1397737"/>
              <a:ext cx="1449388" cy="26366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r"/>
              <a:r>
                <a:rPr lang="en-US" altLang="ru-RU" sz="1600" b="1" dirty="0">
                  <a:solidFill>
                    <a:srgbClr val="000066"/>
                  </a:solidFill>
                  <a:latin typeface="Arial" pitchFamily="34" charset="0"/>
                  <a:cs typeface="Arial" pitchFamily="34" charset="0"/>
                </a:rPr>
                <a:t>10</a:t>
              </a:r>
            </a:p>
            <a:p>
              <a:pPr algn="ctr"/>
              <a:r>
                <a:rPr lang="en-US" altLang="ru-RU" sz="1600" b="1" dirty="0">
                  <a:solidFill>
                    <a:srgbClr val="000066"/>
                  </a:solidFill>
                  <a:latin typeface="Arial" pitchFamily="34" charset="0"/>
                  <a:cs typeface="Arial" pitchFamily="34" charset="0"/>
                </a:rPr>
                <a:t>L(</a:t>
              </a:r>
              <a:r>
                <a:rPr lang="en-US" altLang="ru-RU" sz="1600" b="1" dirty="0" err="1">
                  <a:solidFill>
                    <a:srgbClr val="000066"/>
                  </a:solidFill>
                  <a:latin typeface="Arial" pitchFamily="34" charset="0"/>
                  <a:cs typeface="Arial" pitchFamily="34" charset="0"/>
                </a:rPr>
                <a:t>E</a:t>
              </a:r>
              <a:r>
                <a:rPr lang="en-US" altLang="ru-RU" sz="1600" b="1" baseline="-25000" dirty="0" err="1">
                  <a:solidFill>
                    <a:srgbClr val="000066"/>
                  </a:solidFill>
                  <a:latin typeface="Arial" pitchFamily="34" charset="0"/>
                  <a:cs typeface="Arial" pitchFamily="34" charset="0"/>
                </a:rPr>
                <a:t>i</a:t>
              </a:r>
              <a:r>
                <a:rPr lang="en-US" altLang="ru-RU" sz="1600" b="1" dirty="0">
                  <a:solidFill>
                    <a:srgbClr val="000066"/>
                  </a:solidFill>
                  <a:latin typeface="Arial" pitchFamily="34" charset="0"/>
                  <a:cs typeface="Arial" pitchFamily="34" charset="0"/>
                </a:rPr>
                <a:t>)</a:t>
              </a:r>
            </a:p>
            <a:p>
              <a:pPr algn="ctr"/>
              <a:r>
                <a:rPr lang="en-US" altLang="ru-RU" sz="1600" b="1" dirty="0">
                  <a:solidFill>
                    <a:srgbClr val="000066"/>
                  </a:solidFill>
                  <a:latin typeface="Arial" pitchFamily="34" charset="0"/>
                  <a:cs typeface="Arial" pitchFamily="34" charset="0"/>
                </a:rPr>
                <a:t>1e27 cm</a:t>
              </a:r>
              <a:r>
                <a:rPr lang="en-US" altLang="ru-RU" sz="1600" b="1" baseline="30000" dirty="0">
                  <a:solidFill>
                    <a:srgbClr val="000066"/>
                  </a:solidFill>
                  <a:latin typeface="Arial" pitchFamily="34" charset="0"/>
                  <a:cs typeface="Arial" pitchFamily="34" charset="0"/>
                </a:rPr>
                <a:t>-2</a:t>
              </a:r>
              <a:r>
                <a:rPr lang="en-US" altLang="ru-RU" sz="1600" b="1" dirty="0">
                  <a:solidFill>
                    <a:srgbClr val="000066"/>
                  </a:solidFill>
                  <a:latin typeface="Arial" pitchFamily="34" charset="0"/>
                  <a:cs typeface="Arial" pitchFamily="34" charset="0"/>
                  <a:sym typeface="Symbol" pitchFamily="18" charset="2"/>
                </a:rPr>
                <a:t></a:t>
              </a:r>
              <a:r>
                <a:rPr lang="en-US" altLang="ru-RU" sz="1600" b="1" dirty="0">
                  <a:solidFill>
                    <a:srgbClr val="000066"/>
                  </a:solidFill>
                  <a:latin typeface="Arial" pitchFamily="34" charset="0"/>
                  <a:cs typeface="Arial" pitchFamily="34" charset="0"/>
                  <a:sym typeface="Apple Chancery"/>
                </a:rPr>
                <a:t>s</a:t>
              </a:r>
              <a:r>
                <a:rPr lang="en-US" altLang="ru-RU" sz="1600" b="1" baseline="30000" dirty="0">
                  <a:solidFill>
                    <a:srgbClr val="000066"/>
                  </a:solidFill>
                  <a:latin typeface="Arial" pitchFamily="34" charset="0"/>
                  <a:cs typeface="Arial" pitchFamily="34" charset="0"/>
                  <a:sym typeface="Apple Chancery"/>
                </a:rPr>
                <a:t>-1</a:t>
              </a:r>
            </a:p>
            <a:p>
              <a:pPr algn="r"/>
              <a:r>
                <a:rPr lang="en-US" altLang="ru-RU" sz="1600" b="1" dirty="0">
                  <a:solidFill>
                    <a:srgbClr val="000066"/>
                  </a:solidFill>
                  <a:latin typeface="Arial" pitchFamily="34" charset="0"/>
                  <a:cs typeface="Arial" pitchFamily="34" charset="0"/>
                  <a:sym typeface="Apple Chancery"/>
                </a:rPr>
                <a:t>1.0</a:t>
              </a:r>
            </a:p>
            <a:p>
              <a:r>
                <a:rPr lang="en-US" altLang="ru-RU" sz="1600" b="1" dirty="0">
                  <a:solidFill>
                    <a:srgbClr val="000066"/>
                  </a:solidFill>
                  <a:latin typeface="Arial" pitchFamily="34" charset="0"/>
                  <a:cs typeface="Arial" pitchFamily="34" charset="0"/>
                  <a:sym typeface="Apple Chancery"/>
                </a:rPr>
                <a:t>            </a:t>
              </a:r>
              <a:endParaRPr lang="en-US" altLang="ru-RU" sz="1600" b="1" baseline="-25000" dirty="0">
                <a:solidFill>
                  <a:srgbClr val="000066"/>
                </a:solidFill>
                <a:latin typeface="Arial" pitchFamily="34" charset="0"/>
                <a:cs typeface="Arial" pitchFamily="34" charset="0"/>
                <a:sym typeface="Apple Chancery"/>
              </a:endParaRPr>
            </a:p>
            <a:p>
              <a:r>
                <a:rPr lang="en-US" altLang="ru-RU" sz="1600" b="1" dirty="0">
                  <a:solidFill>
                    <a:srgbClr val="000066"/>
                  </a:solidFill>
                  <a:latin typeface="Arial" pitchFamily="34" charset="0"/>
                  <a:cs typeface="Arial" pitchFamily="34" charset="0"/>
                  <a:sym typeface="Apple Chancery"/>
                </a:rPr>
                <a:t>          </a:t>
              </a:r>
            </a:p>
            <a:p>
              <a:pPr algn="r"/>
              <a:r>
                <a:rPr lang="en-US" altLang="ru-RU" sz="1600" b="1" dirty="0">
                  <a:solidFill>
                    <a:srgbClr val="000066"/>
                  </a:solidFill>
                  <a:latin typeface="Arial" pitchFamily="34" charset="0"/>
                  <a:cs typeface="Arial" pitchFamily="34" charset="0"/>
                </a:rPr>
                <a:t>0.1</a:t>
              </a:r>
            </a:p>
            <a:p>
              <a:endParaRPr lang="en-US" altLang="ru-RU" sz="800" b="1" dirty="0">
                <a:solidFill>
                  <a:srgbClr val="000066"/>
                </a:solidFill>
                <a:latin typeface="Arial" pitchFamily="34" charset="0"/>
                <a:cs typeface="Arial" pitchFamily="34" charset="0"/>
              </a:endParaRPr>
            </a:p>
            <a:p>
              <a:pPr algn="r"/>
              <a:endParaRPr lang="en-US" altLang="ru-RU" sz="800" b="1" dirty="0">
                <a:solidFill>
                  <a:srgbClr val="000066"/>
                </a:solidFill>
                <a:latin typeface="Arial" pitchFamily="34" charset="0"/>
                <a:cs typeface="Arial" pitchFamily="34" charset="0"/>
              </a:endParaRPr>
            </a:p>
            <a:p>
              <a:pPr algn="r"/>
              <a:endParaRPr lang="en-US" altLang="ru-RU" sz="800" b="1" dirty="0">
                <a:solidFill>
                  <a:srgbClr val="000066"/>
                </a:solidFill>
                <a:latin typeface="Arial" pitchFamily="34" charset="0"/>
                <a:cs typeface="Arial" pitchFamily="34" charset="0"/>
              </a:endParaRPr>
            </a:p>
            <a:p>
              <a:pPr algn="r"/>
              <a:endParaRPr lang="en-US" altLang="ru-RU" sz="800" b="1" dirty="0">
                <a:solidFill>
                  <a:srgbClr val="000066"/>
                </a:solidFill>
                <a:latin typeface="Arial" pitchFamily="34" charset="0"/>
                <a:cs typeface="Arial" pitchFamily="34" charset="0"/>
              </a:endParaRPr>
            </a:p>
            <a:p>
              <a:pPr algn="r"/>
              <a:r>
                <a:rPr lang="en-US" altLang="ru-RU" sz="1600" b="1" dirty="0">
                  <a:solidFill>
                    <a:srgbClr val="000066"/>
                  </a:solidFill>
                  <a:latin typeface="Arial" pitchFamily="34" charset="0"/>
                  <a:cs typeface="Arial" pitchFamily="34" charset="0"/>
                </a:rPr>
                <a:t>0.01</a:t>
              </a:r>
              <a:endParaRPr lang="ru-RU" altLang="ru-RU" sz="1600" b="1" dirty="0">
                <a:solidFill>
                  <a:srgbClr val="000066"/>
                </a:solidFill>
                <a:latin typeface="Arial" pitchFamily="34" charset="0"/>
                <a:cs typeface="Arial" pitchFamily="34" charset="0"/>
              </a:endParaRPr>
            </a:p>
          </p:txBody>
        </p:sp>
        <p:sp>
          <p:nvSpPr>
            <p:cNvPr id="27" name="Text Box 142"/>
            <p:cNvSpPr txBox="1">
              <a:spLocks noChangeArrowheads="1"/>
            </p:cNvSpPr>
            <p:nvPr/>
          </p:nvSpPr>
          <p:spPr bwMode="auto">
            <a:xfrm>
              <a:off x="1316755" y="3853599"/>
              <a:ext cx="3729646" cy="733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a:solidFill>
                    <a:srgbClr val="000066"/>
                  </a:solidFill>
                  <a:latin typeface="Arial" pitchFamily="34" charset="0"/>
                  <a:cs typeface="Arial" pitchFamily="34" charset="0"/>
                  <a:sym typeface="Apple Chancery"/>
                </a:rPr>
                <a:t>1              2               3               4</a:t>
              </a:r>
            </a:p>
            <a:p>
              <a:pPr algn="ctr"/>
              <a:r>
                <a:rPr lang="en-US" altLang="ru-RU" sz="1600" b="1">
                  <a:solidFill>
                    <a:srgbClr val="000066"/>
                  </a:solidFill>
                  <a:latin typeface="Arial" pitchFamily="34" charset="0"/>
                  <a:cs typeface="Arial" pitchFamily="34" charset="0"/>
                  <a:sym typeface="Apple Chancery"/>
                </a:rPr>
                <a:t>Ion energy, GeV/u</a:t>
              </a:r>
            </a:p>
            <a:p>
              <a:pPr algn="ctr"/>
              <a:endParaRPr lang="en-US" altLang="ru-RU" sz="1000" b="1">
                <a:solidFill>
                  <a:srgbClr val="000066"/>
                </a:solidFill>
                <a:latin typeface="Arial" pitchFamily="34" charset="0"/>
                <a:cs typeface="Arial" pitchFamily="34" charset="0"/>
                <a:sym typeface="Apple Chancery"/>
              </a:endParaRPr>
            </a:p>
          </p:txBody>
        </p:sp>
        <p:sp>
          <p:nvSpPr>
            <p:cNvPr id="28" name="Line 145"/>
            <p:cNvSpPr>
              <a:spLocks noChangeShapeType="1"/>
            </p:cNvSpPr>
            <p:nvPr/>
          </p:nvSpPr>
          <p:spPr bwMode="auto">
            <a:xfrm>
              <a:off x="3396379" y="1570774"/>
              <a:ext cx="0" cy="2273300"/>
            </a:xfrm>
            <a:prstGeom prst="line">
              <a:avLst/>
            </a:prstGeom>
            <a:noFill/>
            <a:ln w="5715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9" name="Line 146"/>
            <p:cNvSpPr>
              <a:spLocks noChangeShapeType="1"/>
            </p:cNvSpPr>
            <p:nvPr/>
          </p:nvSpPr>
          <p:spPr bwMode="auto">
            <a:xfrm>
              <a:off x="3410667" y="4415574"/>
              <a:ext cx="20638" cy="930276"/>
            </a:xfrm>
            <a:prstGeom prst="line">
              <a:avLst/>
            </a:prstGeom>
            <a:noFill/>
            <a:ln w="5715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0" name="Line 147"/>
            <p:cNvSpPr>
              <a:spLocks noChangeShapeType="1"/>
            </p:cNvSpPr>
            <p:nvPr/>
          </p:nvSpPr>
          <p:spPr bwMode="auto">
            <a:xfrm>
              <a:off x="1405655" y="3832962"/>
              <a:ext cx="12700" cy="7493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1" name="Line 148"/>
            <p:cNvSpPr>
              <a:spLocks noChangeShapeType="1"/>
            </p:cNvSpPr>
            <p:nvPr/>
          </p:nvSpPr>
          <p:spPr bwMode="auto">
            <a:xfrm>
              <a:off x="4861642" y="3859949"/>
              <a:ext cx="12700" cy="73660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2" name="Line 149"/>
            <p:cNvSpPr>
              <a:spLocks noChangeShapeType="1"/>
            </p:cNvSpPr>
            <p:nvPr/>
          </p:nvSpPr>
          <p:spPr bwMode="auto">
            <a:xfrm>
              <a:off x="1465980" y="4580674"/>
              <a:ext cx="1917700" cy="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3" name="Text Box 151"/>
            <p:cNvSpPr txBox="1">
              <a:spLocks noChangeArrowheads="1"/>
            </p:cNvSpPr>
            <p:nvPr/>
          </p:nvSpPr>
          <p:spPr bwMode="auto">
            <a:xfrm>
              <a:off x="1412005" y="4582262"/>
              <a:ext cx="3459162" cy="830997"/>
            </a:xfrm>
            <a:prstGeom prst="rect">
              <a:avLst/>
            </a:prstGeom>
            <a:noFill/>
            <a:ln w="38100" cap="rnd">
              <a:solidFill>
                <a:srgbClr val="008000"/>
              </a:solidFill>
              <a:prstDash val="sysDot"/>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dirty="0">
                  <a:solidFill>
                    <a:srgbClr val="006600"/>
                  </a:solidFill>
                  <a:latin typeface="Arial" pitchFamily="34" charset="0"/>
                  <a:cs typeface="Arial" pitchFamily="34" charset="0"/>
                  <a:sym typeface="Apple Chancery"/>
                </a:rPr>
                <a:t>Space charge             IBS </a:t>
              </a:r>
            </a:p>
            <a:p>
              <a:r>
                <a:rPr lang="en-US" altLang="ru-RU" sz="1600" b="1" dirty="0">
                  <a:solidFill>
                    <a:srgbClr val="006600"/>
                  </a:solidFill>
                  <a:latin typeface="Arial" pitchFamily="34" charset="0"/>
                  <a:cs typeface="Arial" pitchFamily="34" charset="0"/>
                  <a:sym typeface="Apple Chancery"/>
                </a:rPr>
                <a:t>dominated </a:t>
              </a:r>
              <a:r>
                <a:rPr lang="en-US" altLang="ru-RU" sz="1600" b="1" dirty="0" smtClean="0">
                  <a:solidFill>
                    <a:srgbClr val="006600"/>
                  </a:solidFill>
                  <a:latin typeface="Arial" pitchFamily="34" charset="0"/>
                  <a:cs typeface="Arial" pitchFamily="34" charset="0"/>
                  <a:sym typeface="Apple Chancery"/>
                </a:rPr>
                <a:t>mode       dominated</a:t>
              </a:r>
            </a:p>
            <a:p>
              <a:r>
                <a:rPr lang="en-US" altLang="ru-RU" sz="1600" b="1" dirty="0">
                  <a:solidFill>
                    <a:srgbClr val="006600"/>
                  </a:solidFill>
                  <a:latin typeface="Arial" pitchFamily="34" charset="0"/>
                  <a:cs typeface="Arial" pitchFamily="34" charset="0"/>
                  <a:sym typeface="Apple Chancery"/>
                </a:rPr>
                <a:t>	</a:t>
              </a:r>
              <a:r>
                <a:rPr lang="en-US" altLang="ru-RU" sz="1600" b="1" dirty="0" smtClean="0">
                  <a:solidFill>
                    <a:srgbClr val="006600"/>
                  </a:solidFill>
                  <a:latin typeface="Arial" pitchFamily="34" charset="0"/>
                  <a:cs typeface="Arial" pitchFamily="34" charset="0"/>
                  <a:sym typeface="Apple Chancery"/>
                </a:rPr>
                <a:t>	    mode                                           </a:t>
              </a:r>
              <a:endParaRPr lang="ru-RU" altLang="ru-RU" sz="1600" b="1" dirty="0">
                <a:solidFill>
                  <a:srgbClr val="006600"/>
                </a:solidFill>
                <a:latin typeface="Arial" pitchFamily="34" charset="0"/>
                <a:cs typeface="Arial" pitchFamily="34" charset="0"/>
                <a:sym typeface="Apple Chancery"/>
              </a:endParaRPr>
            </a:p>
          </p:txBody>
        </p:sp>
        <p:sp>
          <p:nvSpPr>
            <p:cNvPr id="34" name="Line 152"/>
            <p:cNvSpPr>
              <a:spLocks noChangeShapeType="1"/>
            </p:cNvSpPr>
            <p:nvPr/>
          </p:nvSpPr>
          <p:spPr bwMode="auto">
            <a:xfrm flipV="1">
              <a:off x="3448767" y="4582262"/>
              <a:ext cx="1409700" cy="1270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 name="Text Box 178"/>
            <p:cNvSpPr txBox="1">
              <a:spLocks noChangeArrowheads="1"/>
            </p:cNvSpPr>
            <p:nvPr/>
          </p:nvSpPr>
          <p:spPr bwMode="auto">
            <a:xfrm rot="19489534">
              <a:off x="2097452" y="2445258"/>
              <a:ext cx="628650" cy="33855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dirty="0" err="1" smtClean="0">
                  <a:solidFill>
                    <a:srgbClr val="000066"/>
                  </a:solidFill>
                  <a:sym typeface="Apple Chancery"/>
                </a:rPr>
                <a:t>L</a:t>
              </a:r>
              <a:r>
                <a:rPr lang="en-US" altLang="ru-RU" sz="1600" b="1" baseline="-25000" dirty="0" err="1" smtClean="0">
                  <a:solidFill>
                    <a:srgbClr val="000066"/>
                  </a:solidFill>
                  <a:sym typeface="Apple Chancery"/>
                </a:rPr>
                <a:t>opt</a:t>
              </a:r>
              <a:endParaRPr lang="en-US" altLang="ru-RU" sz="1600" b="1" dirty="0">
                <a:solidFill>
                  <a:srgbClr val="000066"/>
                </a:solidFill>
                <a:sym typeface="Apple Chancery"/>
              </a:endParaRPr>
            </a:p>
          </p:txBody>
        </p:sp>
        <p:sp>
          <p:nvSpPr>
            <p:cNvPr id="40" name="Text Box 179"/>
            <p:cNvSpPr txBox="1">
              <a:spLocks noChangeArrowheads="1"/>
            </p:cNvSpPr>
            <p:nvPr/>
          </p:nvSpPr>
          <p:spPr bwMode="auto">
            <a:xfrm rot="20409205">
              <a:off x="1938840" y="1913736"/>
              <a:ext cx="741363" cy="4616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dirty="0">
                  <a:solidFill>
                    <a:srgbClr val="000066"/>
                  </a:solidFill>
                </a:rPr>
                <a:t> </a:t>
              </a:r>
              <a:r>
                <a:rPr lang="en-US" altLang="ru-RU" sz="1600" b="1" dirty="0" err="1">
                  <a:solidFill>
                    <a:srgbClr val="000066"/>
                  </a:solidFill>
                </a:rPr>
                <a:t>N</a:t>
              </a:r>
              <a:r>
                <a:rPr lang="en-US" altLang="ru-RU" sz="1600" b="1" baseline="-25000" dirty="0" err="1">
                  <a:solidFill>
                    <a:srgbClr val="000066"/>
                  </a:solidFill>
                </a:rPr>
                <a:t>opt</a:t>
              </a:r>
              <a:endParaRPr lang="en-US" altLang="ru-RU" sz="1600" b="1" dirty="0">
                <a:solidFill>
                  <a:srgbClr val="000066"/>
                </a:solidFill>
              </a:endParaRPr>
            </a:p>
            <a:p>
              <a:pPr algn="r"/>
              <a:endParaRPr lang="en-US" altLang="ru-RU" sz="800" b="1" dirty="0">
                <a:solidFill>
                  <a:srgbClr val="000066"/>
                </a:solidFill>
              </a:endParaRPr>
            </a:p>
          </p:txBody>
        </p:sp>
        <p:sp>
          <p:nvSpPr>
            <p:cNvPr id="41" name="Rectangle 196"/>
            <p:cNvSpPr>
              <a:spLocks noChangeArrowheads="1"/>
            </p:cNvSpPr>
            <p:nvPr/>
          </p:nvSpPr>
          <p:spPr bwMode="auto">
            <a:xfrm>
              <a:off x="5176125" y="4099689"/>
              <a:ext cx="393700" cy="889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ru-RU"/>
            </a:p>
          </p:txBody>
        </p:sp>
        <p:sp>
          <p:nvSpPr>
            <p:cNvPr id="42" name="Text Box 144"/>
            <p:cNvSpPr txBox="1">
              <a:spLocks noChangeArrowheads="1"/>
            </p:cNvSpPr>
            <p:nvPr/>
          </p:nvSpPr>
          <p:spPr bwMode="auto">
            <a:xfrm>
              <a:off x="4858468" y="1417329"/>
              <a:ext cx="1236663"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dirty="0">
                  <a:solidFill>
                    <a:srgbClr val="000066"/>
                  </a:solidFill>
                  <a:latin typeface="Arial" pitchFamily="34" charset="0"/>
                  <a:cs typeface="Arial" pitchFamily="34" charset="0"/>
                </a:rPr>
                <a:t>10</a:t>
              </a:r>
            </a:p>
            <a:p>
              <a:r>
                <a:rPr lang="en-US" altLang="ru-RU" sz="1600" b="1" dirty="0">
                  <a:solidFill>
                    <a:srgbClr val="000066"/>
                  </a:solidFill>
                  <a:latin typeface="Arial" pitchFamily="34" charset="0"/>
                  <a:cs typeface="Arial" pitchFamily="34" charset="0"/>
                </a:rPr>
                <a:t>Ion/bunch,</a:t>
              </a:r>
            </a:p>
            <a:p>
              <a:pPr algn="ctr"/>
              <a:r>
                <a:rPr lang="en-US" altLang="ru-RU" sz="1600" b="1" dirty="0">
                  <a:solidFill>
                    <a:srgbClr val="000066"/>
                  </a:solidFill>
                  <a:latin typeface="Arial" pitchFamily="34" charset="0"/>
                  <a:cs typeface="Arial" pitchFamily="34" charset="0"/>
                </a:rPr>
                <a:t>1E9</a:t>
              </a:r>
              <a:endParaRPr lang="en-US" altLang="ru-RU" sz="800" b="1" dirty="0">
                <a:latin typeface="Arial" pitchFamily="34" charset="0"/>
                <a:cs typeface="Arial" pitchFamily="34" charset="0"/>
              </a:endParaRPr>
            </a:p>
            <a:p>
              <a:r>
                <a:rPr lang="en-US" altLang="ru-RU" sz="1600" b="1" dirty="0">
                  <a:solidFill>
                    <a:srgbClr val="000066"/>
                  </a:solidFill>
                  <a:latin typeface="Arial" pitchFamily="34" charset="0"/>
                  <a:cs typeface="Arial" pitchFamily="34" charset="0"/>
                </a:rPr>
                <a:t>1.0</a:t>
              </a:r>
            </a:p>
            <a:p>
              <a:endParaRPr lang="en-US" altLang="ru-RU" sz="1600" b="1" dirty="0">
                <a:solidFill>
                  <a:srgbClr val="000066"/>
                </a:solidFill>
                <a:latin typeface="Arial" pitchFamily="34" charset="0"/>
                <a:cs typeface="Arial" pitchFamily="34" charset="0"/>
              </a:endParaRPr>
            </a:p>
            <a:p>
              <a:r>
                <a:rPr lang="en-US" altLang="ru-RU" sz="1600" b="1" dirty="0">
                  <a:solidFill>
                    <a:srgbClr val="000066"/>
                  </a:solidFill>
                  <a:latin typeface="Arial" pitchFamily="34" charset="0"/>
                  <a:cs typeface="Arial" pitchFamily="34" charset="0"/>
                </a:rPr>
                <a:t>            </a:t>
              </a:r>
              <a:endParaRPr lang="en-US" altLang="ru-RU" sz="800" b="1" dirty="0">
                <a:solidFill>
                  <a:srgbClr val="000066"/>
                </a:solidFill>
                <a:latin typeface="Arial" pitchFamily="34" charset="0"/>
                <a:cs typeface="Arial" pitchFamily="34" charset="0"/>
              </a:endParaRPr>
            </a:p>
            <a:p>
              <a:r>
                <a:rPr lang="en-US" altLang="ru-RU" sz="1600" b="1" dirty="0">
                  <a:solidFill>
                    <a:srgbClr val="000066"/>
                  </a:solidFill>
                  <a:latin typeface="Arial" pitchFamily="34" charset="0"/>
                  <a:cs typeface="Arial" pitchFamily="34" charset="0"/>
                </a:rPr>
                <a:t>0.1</a:t>
              </a:r>
            </a:p>
            <a:p>
              <a:pPr algn="r"/>
              <a:endParaRPr lang="en-US" altLang="ru-RU" sz="800" b="1" dirty="0">
                <a:solidFill>
                  <a:srgbClr val="000066"/>
                </a:solidFill>
                <a:latin typeface="Arial" pitchFamily="34" charset="0"/>
                <a:cs typeface="Arial" pitchFamily="34" charset="0"/>
              </a:endParaRPr>
            </a:p>
            <a:p>
              <a:pPr algn="r"/>
              <a:endParaRPr lang="en-US" altLang="ru-RU" sz="800" b="1" dirty="0">
                <a:solidFill>
                  <a:srgbClr val="000066"/>
                </a:solidFill>
                <a:latin typeface="Arial" pitchFamily="34" charset="0"/>
                <a:cs typeface="Arial" pitchFamily="34" charset="0"/>
              </a:endParaRPr>
            </a:p>
            <a:p>
              <a:pPr algn="r"/>
              <a:endParaRPr lang="en-US" altLang="ru-RU" sz="800" b="1" dirty="0">
                <a:solidFill>
                  <a:srgbClr val="000066"/>
                </a:solidFill>
                <a:latin typeface="Arial" pitchFamily="34" charset="0"/>
                <a:cs typeface="Arial" pitchFamily="34" charset="0"/>
              </a:endParaRPr>
            </a:p>
            <a:p>
              <a:pPr algn="r"/>
              <a:endParaRPr lang="en-US" altLang="ru-RU" sz="800" b="1" dirty="0">
                <a:solidFill>
                  <a:srgbClr val="000066"/>
                </a:solidFill>
                <a:latin typeface="Arial" pitchFamily="34" charset="0"/>
                <a:cs typeface="Arial" pitchFamily="34" charset="0"/>
              </a:endParaRPr>
            </a:p>
            <a:p>
              <a:r>
                <a:rPr lang="en-US" altLang="ru-RU" sz="1600" b="1" dirty="0">
                  <a:solidFill>
                    <a:srgbClr val="000066"/>
                  </a:solidFill>
                  <a:latin typeface="Arial" pitchFamily="34" charset="0"/>
                  <a:cs typeface="Arial" pitchFamily="34" charset="0"/>
                </a:rPr>
                <a:t>0.01</a:t>
              </a:r>
              <a:endParaRPr lang="ru-RU" altLang="ru-RU" sz="1600" b="1" dirty="0">
                <a:solidFill>
                  <a:srgbClr val="000066"/>
                </a:solidFill>
                <a:latin typeface="Arial" pitchFamily="34" charset="0"/>
                <a:cs typeface="Arial" pitchFamily="34" charset="0"/>
              </a:endParaRPr>
            </a:p>
          </p:txBody>
        </p:sp>
        <p:sp>
          <p:nvSpPr>
            <p:cNvPr id="48" name="Text Box 179"/>
            <p:cNvSpPr txBox="1">
              <a:spLocks noChangeArrowheads="1"/>
            </p:cNvSpPr>
            <p:nvPr/>
          </p:nvSpPr>
          <p:spPr bwMode="auto">
            <a:xfrm rot="20817516">
              <a:off x="3472757" y="1537880"/>
              <a:ext cx="741363" cy="33855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dirty="0">
                  <a:solidFill>
                    <a:srgbClr val="000066"/>
                  </a:solidFill>
                </a:rPr>
                <a:t> </a:t>
              </a:r>
              <a:r>
                <a:rPr lang="en-US" altLang="ru-RU" sz="1600" b="1" dirty="0" err="1" smtClean="0">
                  <a:solidFill>
                    <a:srgbClr val="FF0000"/>
                  </a:solidFill>
                </a:rPr>
                <a:t>N</a:t>
              </a:r>
              <a:r>
                <a:rPr lang="en-US" altLang="ru-RU" sz="1600" b="1" baseline="-25000" dirty="0" err="1" smtClean="0">
                  <a:solidFill>
                    <a:srgbClr val="FF0000"/>
                  </a:solidFill>
                </a:rPr>
                <a:t>max</a:t>
              </a:r>
              <a:endParaRPr lang="en-US" altLang="ru-RU" sz="1600" b="1" dirty="0">
                <a:solidFill>
                  <a:srgbClr val="FF0000"/>
                </a:solidFill>
              </a:endParaRPr>
            </a:p>
          </p:txBody>
        </p:sp>
        <p:sp>
          <p:nvSpPr>
            <p:cNvPr id="49" name="Text Box 179"/>
            <p:cNvSpPr txBox="1">
              <a:spLocks noChangeArrowheads="1"/>
            </p:cNvSpPr>
            <p:nvPr/>
          </p:nvSpPr>
          <p:spPr bwMode="auto">
            <a:xfrm rot="673960">
              <a:off x="4079240" y="1907458"/>
              <a:ext cx="741363" cy="4616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dirty="0">
                  <a:solidFill>
                    <a:srgbClr val="000066"/>
                  </a:solidFill>
                </a:rPr>
                <a:t> </a:t>
              </a:r>
              <a:r>
                <a:rPr lang="en-US" altLang="ru-RU" sz="1600" b="1" dirty="0" err="1">
                  <a:solidFill>
                    <a:srgbClr val="000066"/>
                  </a:solidFill>
                </a:rPr>
                <a:t>N</a:t>
              </a:r>
              <a:r>
                <a:rPr lang="en-US" altLang="ru-RU" sz="1600" b="1" baseline="-25000" dirty="0" err="1">
                  <a:solidFill>
                    <a:srgbClr val="000066"/>
                  </a:solidFill>
                </a:rPr>
                <a:t>opt</a:t>
              </a:r>
              <a:endParaRPr lang="en-US" altLang="ru-RU" sz="1600" b="1" dirty="0">
                <a:solidFill>
                  <a:srgbClr val="000066"/>
                </a:solidFill>
              </a:endParaRPr>
            </a:p>
            <a:p>
              <a:pPr algn="r"/>
              <a:endParaRPr lang="en-US" altLang="ru-RU" sz="800" b="1" dirty="0">
                <a:solidFill>
                  <a:srgbClr val="000066"/>
                </a:solidFill>
              </a:endParaRPr>
            </a:p>
          </p:txBody>
        </p:sp>
        <p:sp>
          <p:nvSpPr>
            <p:cNvPr id="50" name="Text Box 178"/>
            <p:cNvSpPr txBox="1">
              <a:spLocks noChangeArrowheads="1"/>
            </p:cNvSpPr>
            <p:nvPr/>
          </p:nvSpPr>
          <p:spPr bwMode="auto">
            <a:xfrm rot="20391944">
              <a:off x="4364481" y="1743604"/>
              <a:ext cx="628650" cy="33855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dirty="0" err="1" smtClean="0">
                  <a:solidFill>
                    <a:srgbClr val="FF0000"/>
                  </a:solidFill>
                  <a:sym typeface="Apple Chancery"/>
                </a:rPr>
                <a:t>L</a:t>
              </a:r>
              <a:r>
                <a:rPr lang="en-US" altLang="ru-RU" sz="1600" b="1" baseline="-25000" dirty="0" err="1" smtClean="0">
                  <a:solidFill>
                    <a:srgbClr val="FF0000"/>
                  </a:solidFill>
                  <a:sym typeface="Apple Chancery"/>
                </a:rPr>
                <a:t>max</a:t>
              </a:r>
              <a:endParaRPr lang="en-US" altLang="ru-RU" sz="1600" b="1" dirty="0">
                <a:solidFill>
                  <a:srgbClr val="000066"/>
                </a:solidFill>
                <a:sym typeface="Apple Chancery"/>
              </a:endParaRPr>
            </a:p>
          </p:txBody>
        </p:sp>
        <p:sp>
          <p:nvSpPr>
            <p:cNvPr id="51" name="Text Box 178"/>
            <p:cNvSpPr txBox="1">
              <a:spLocks noChangeArrowheads="1"/>
            </p:cNvSpPr>
            <p:nvPr/>
          </p:nvSpPr>
          <p:spPr bwMode="auto">
            <a:xfrm>
              <a:off x="3612712" y="2251023"/>
              <a:ext cx="628650" cy="33855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1600" b="1" dirty="0" err="1" smtClean="0">
                  <a:solidFill>
                    <a:srgbClr val="000066"/>
                  </a:solidFill>
                  <a:sym typeface="Apple Chancery"/>
                </a:rPr>
                <a:t>L</a:t>
              </a:r>
              <a:r>
                <a:rPr lang="en-US" altLang="ru-RU" sz="1600" b="1" baseline="-25000" dirty="0" err="1" smtClean="0">
                  <a:solidFill>
                    <a:srgbClr val="000066"/>
                  </a:solidFill>
                  <a:sym typeface="Apple Chancery"/>
                </a:rPr>
                <a:t>opt</a:t>
              </a:r>
              <a:endParaRPr lang="en-US" altLang="ru-RU" sz="1600" b="1" dirty="0">
                <a:solidFill>
                  <a:srgbClr val="000066"/>
                </a:solidFill>
                <a:sym typeface="Apple Chancery"/>
              </a:endParaRPr>
            </a:p>
          </p:txBody>
        </p:sp>
      </p:grpSp>
      <p:sp>
        <p:nvSpPr>
          <p:cNvPr id="52" name="Text Box 173"/>
          <p:cNvSpPr txBox="1">
            <a:spLocks noChangeArrowheads="1"/>
          </p:cNvSpPr>
          <p:nvPr/>
        </p:nvSpPr>
        <p:spPr bwMode="auto">
          <a:xfrm>
            <a:off x="7885634" y="2694601"/>
            <a:ext cx="685800" cy="4001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2000" b="1" dirty="0" smtClean="0">
                <a:solidFill>
                  <a:srgbClr val="FF0000"/>
                </a:solidFill>
                <a:latin typeface="Arial" pitchFamily="34" charset="0"/>
                <a:cs typeface="Arial" pitchFamily="34" charset="0"/>
                <a:sym typeface="Symbol" pitchFamily="18" charset="2"/>
              </a:rPr>
              <a:t></a:t>
            </a:r>
            <a:r>
              <a:rPr lang="en-US" altLang="ru-RU" sz="1600" b="1" baseline="-25000" dirty="0">
                <a:solidFill>
                  <a:srgbClr val="FF0000"/>
                </a:solidFill>
                <a:latin typeface="Arial" pitchFamily="34" charset="0"/>
                <a:cs typeface="Arial" pitchFamily="34" charset="0"/>
                <a:sym typeface="Apple Chancery"/>
              </a:rPr>
              <a:t>max</a:t>
            </a:r>
            <a:endParaRPr lang="en-US" altLang="ru-RU" sz="1600" b="1" dirty="0">
              <a:solidFill>
                <a:srgbClr val="000066"/>
              </a:solidFill>
              <a:latin typeface="Arial" pitchFamily="34" charset="0"/>
              <a:cs typeface="Arial" pitchFamily="34" charset="0"/>
              <a:sym typeface="Apple Chancery"/>
            </a:endParaRPr>
          </a:p>
        </p:txBody>
      </p:sp>
      <p:grpSp>
        <p:nvGrpSpPr>
          <p:cNvPr id="5" name="Группа 4"/>
          <p:cNvGrpSpPr/>
          <p:nvPr/>
        </p:nvGrpSpPr>
        <p:grpSpPr>
          <a:xfrm>
            <a:off x="6004936" y="881938"/>
            <a:ext cx="3101975" cy="3087572"/>
            <a:chOff x="8324057" y="815267"/>
            <a:chExt cx="3101975" cy="3087572"/>
          </a:xfrm>
        </p:grpSpPr>
        <p:sp>
          <p:nvSpPr>
            <p:cNvPr id="44" name="Rectangle 7"/>
            <p:cNvSpPr>
              <a:spLocks noChangeArrowheads="1"/>
            </p:cNvSpPr>
            <p:nvPr/>
          </p:nvSpPr>
          <p:spPr bwMode="auto">
            <a:xfrm>
              <a:off x="8324057" y="907598"/>
              <a:ext cx="3101975" cy="5018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80000"/>
                </a:lnSpc>
                <a:buFont typeface="Tahoma" pitchFamily="34" charset="0"/>
                <a:buNone/>
              </a:pPr>
              <a:r>
                <a:rPr kumimoji="1" lang="en-US" altLang="ru-RU" b="1" dirty="0">
                  <a:solidFill>
                    <a:srgbClr val="000066"/>
                  </a:solidFill>
                  <a:latin typeface="Arial" pitchFamily="34" charset="0"/>
                  <a:cs typeface="Arial" pitchFamily="34" charset="0"/>
                  <a:sym typeface="Apple Chancery"/>
                </a:rPr>
                <a:t>Electron and stochastic cooling application!</a:t>
              </a:r>
              <a:r>
                <a:rPr kumimoji="1" lang="en-US" altLang="ru-RU" sz="2000" b="1" dirty="0">
                  <a:solidFill>
                    <a:srgbClr val="000066"/>
                  </a:solidFill>
                  <a:latin typeface="Arial" pitchFamily="34" charset="0"/>
                  <a:cs typeface="Arial" pitchFamily="34" charset="0"/>
                  <a:sym typeface="Apple Chancery"/>
                </a:rPr>
                <a:t>  </a:t>
              </a:r>
              <a:endParaRPr kumimoji="1" lang="en-US" altLang="ru-RU" sz="2000" b="1" dirty="0">
                <a:solidFill>
                  <a:srgbClr val="FF0000"/>
                </a:solidFill>
                <a:latin typeface="Arial" pitchFamily="34" charset="0"/>
                <a:cs typeface="Arial" pitchFamily="34" charset="0"/>
                <a:sym typeface="Apple Chancery"/>
              </a:endParaRPr>
            </a:p>
          </p:txBody>
        </p:sp>
        <p:sp>
          <p:nvSpPr>
            <p:cNvPr id="45" name="Freeform 200"/>
            <p:cNvSpPr>
              <a:spLocks/>
            </p:cNvSpPr>
            <p:nvPr/>
          </p:nvSpPr>
          <p:spPr bwMode="auto">
            <a:xfrm rot="20090026">
              <a:off x="10144920" y="1760914"/>
              <a:ext cx="973138" cy="2068511"/>
            </a:xfrm>
            <a:custGeom>
              <a:avLst/>
              <a:gdLst>
                <a:gd name="T0" fmla="*/ 1015 w 442"/>
                <a:gd name="T1" fmla="*/ 0 h 1240"/>
                <a:gd name="T2" fmla="*/ 1244 w 442"/>
                <a:gd name="T3" fmla="*/ 40 h 1240"/>
                <a:gd name="T4" fmla="*/ 1346 w 442"/>
                <a:gd name="T5" fmla="*/ 112 h 1240"/>
                <a:gd name="T6" fmla="*/ 1370 w 442"/>
                <a:gd name="T7" fmla="*/ 136 h 1240"/>
                <a:gd name="T8" fmla="*/ 1225 w 442"/>
                <a:gd name="T9" fmla="*/ 411 h 1240"/>
                <a:gd name="T10" fmla="*/ 992 w 442"/>
                <a:gd name="T11" fmla="*/ 595 h 1240"/>
                <a:gd name="T12" fmla="*/ 0 w 442"/>
                <a:gd name="T13" fmla="*/ 1198 h 12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2" h="1240">
                  <a:moveTo>
                    <a:pt x="320" y="0"/>
                  </a:moveTo>
                  <a:cubicBezTo>
                    <a:pt x="346" y="9"/>
                    <a:pt x="392" y="40"/>
                    <a:pt x="392" y="40"/>
                  </a:cubicBezTo>
                  <a:cubicBezTo>
                    <a:pt x="417" y="78"/>
                    <a:pt x="405" y="55"/>
                    <a:pt x="424" y="112"/>
                  </a:cubicBezTo>
                  <a:cubicBezTo>
                    <a:pt x="427" y="120"/>
                    <a:pt x="432" y="136"/>
                    <a:pt x="432" y="136"/>
                  </a:cubicBezTo>
                  <a:cubicBezTo>
                    <a:pt x="428" y="236"/>
                    <a:pt x="442" y="345"/>
                    <a:pt x="384" y="432"/>
                  </a:cubicBezTo>
                  <a:cubicBezTo>
                    <a:pt x="371" y="497"/>
                    <a:pt x="341" y="557"/>
                    <a:pt x="312" y="616"/>
                  </a:cubicBezTo>
                  <a:cubicBezTo>
                    <a:pt x="209" y="825"/>
                    <a:pt x="0" y="1240"/>
                    <a:pt x="0" y="1240"/>
                  </a:cubicBezTo>
                </a:path>
              </a:pathLst>
            </a:custGeom>
            <a:noFill/>
            <a:ln w="57150" cap="rnd" cmpd="sng">
              <a:solidFill>
                <a:srgbClr val="000066"/>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 name="Rectangle 201"/>
            <p:cNvSpPr>
              <a:spLocks noChangeArrowheads="1"/>
            </p:cNvSpPr>
            <p:nvPr/>
          </p:nvSpPr>
          <p:spPr bwMode="auto">
            <a:xfrm>
              <a:off x="8382795" y="815267"/>
              <a:ext cx="2962275" cy="11049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ltLang="ru-RU"/>
            </a:p>
          </p:txBody>
        </p:sp>
        <p:sp>
          <p:nvSpPr>
            <p:cNvPr id="47" name="Rectangle 7"/>
            <p:cNvSpPr>
              <a:spLocks noChangeArrowheads="1"/>
            </p:cNvSpPr>
            <p:nvPr/>
          </p:nvSpPr>
          <p:spPr bwMode="auto">
            <a:xfrm>
              <a:off x="8538370" y="1406483"/>
              <a:ext cx="2670175" cy="5018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0000"/>
                  </a:solidFill>
                  <a:miter lim="800000"/>
                  <a:headEnd/>
                  <a:tailEnd/>
                </a14:hiddenLine>
              </a:ext>
            </a:extLst>
          </p:spPr>
          <p:txBody>
            <a:bodyPr>
              <a:spAutoFit/>
            </a:bodyPr>
            <a:lstStyle/>
            <a:p>
              <a:pPr algn="ctr" eaLnBrk="0" hangingPunct="0">
                <a:lnSpc>
                  <a:spcPct val="80000"/>
                </a:lnSpc>
                <a:buFont typeface="Tahoma" pitchFamily="34" charset="0"/>
                <a:buNone/>
              </a:pPr>
              <a:r>
                <a:rPr kumimoji="1" lang="en-US" altLang="ru-RU" b="1" dirty="0">
                  <a:solidFill>
                    <a:srgbClr val="000066"/>
                  </a:solidFill>
                  <a:latin typeface="Arial" pitchFamily="34" charset="0"/>
                  <a:cs typeface="Arial" pitchFamily="34" charset="0"/>
                  <a:sym typeface="Apple Chancery"/>
                </a:rPr>
                <a:t>Emittance reduction with energy:</a:t>
              </a:r>
              <a:r>
                <a:rPr kumimoji="1" lang="en-US" altLang="ru-RU" sz="2000" b="1" dirty="0">
                  <a:solidFill>
                    <a:srgbClr val="000066"/>
                  </a:solidFill>
                  <a:latin typeface="Arial" pitchFamily="34" charset="0"/>
                  <a:cs typeface="Arial" pitchFamily="34" charset="0"/>
                  <a:sym typeface="Apple Chancery"/>
                </a:rPr>
                <a:t>  </a:t>
              </a:r>
              <a:endParaRPr kumimoji="1" lang="en-US" altLang="ru-RU" sz="2000" b="1" dirty="0">
                <a:solidFill>
                  <a:srgbClr val="FF0000"/>
                </a:solidFill>
                <a:latin typeface="Arial" pitchFamily="34" charset="0"/>
                <a:cs typeface="Arial" pitchFamily="34" charset="0"/>
                <a:sym typeface="Apple Chancery"/>
              </a:endParaRPr>
            </a:p>
          </p:txBody>
        </p:sp>
        <p:sp>
          <p:nvSpPr>
            <p:cNvPr id="53" name="Text Box 173"/>
            <p:cNvSpPr txBox="1">
              <a:spLocks noChangeArrowheads="1"/>
            </p:cNvSpPr>
            <p:nvPr/>
          </p:nvSpPr>
          <p:spPr bwMode="auto">
            <a:xfrm rot="3875911">
              <a:off x="10183413" y="3359884"/>
              <a:ext cx="685800" cy="4001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2000" b="1" dirty="0">
                  <a:solidFill>
                    <a:srgbClr val="000066"/>
                  </a:solidFill>
                  <a:latin typeface="Arial" pitchFamily="34" charset="0"/>
                  <a:cs typeface="Arial" pitchFamily="34" charset="0"/>
                  <a:sym typeface="Symbol" pitchFamily="18" charset="2"/>
                </a:rPr>
                <a:t></a:t>
              </a:r>
              <a:r>
                <a:rPr lang="en-US" altLang="ru-RU" sz="1600" b="1" baseline="-25000" dirty="0" smtClean="0">
                  <a:solidFill>
                    <a:srgbClr val="000066"/>
                  </a:solidFill>
                  <a:latin typeface="Arial" pitchFamily="34" charset="0"/>
                  <a:cs typeface="Arial" pitchFamily="34" charset="0"/>
                  <a:sym typeface="Apple Chancery"/>
                </a:rPr>
                <a:t>opt</a:t>
              </a:r>
              <a:endParaRPr lang="en-US" altLang="ru-RU" sz="1600" b="1" baseline="-25000" dirty="0">
                <a:solidFill>
                  <a:srgbClr val="000066"/>
                </a:solidFill>
                <a:latin typeface="Arial" pitchFamily="34" charset="0"/>
                <a:cs typeface="Arial" pitchFamily="34" charset="0"/>
                <a:sym typeface="Apple Chancery"/>
              </a:endParaRPr>
            </a:p>
          </p:txBody>
        </p:sp>
      </p:grpSp>
      <p:sp>
        <p:nvSpPr>
          <p:cNvPr id="55" name="Rectangle 7"/>
          <p:cNvSpPr>
            <a:spLocks noChangeArrowheads="1"/>
          </p:cNvSpPr>
          <p:nvPr/>
        </p:nvSpPr>
        <p:spPr bwMode="auto">
          <a:xfrm>
            <a:off x="1963838" y="5763862"/>
            <a:ext cx="6264696" cy="79406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lnSpc>
                <a:spcPct val="114000"/>
              </a:lnSpc>
              <a:buFont typeface="Tahoma" pitchFamily="34" charset="0"/>
              <a:buNone/>
            </a:pPr>
            <a:r>
              <a:rPr kumimoji="1" lang="en-US" altLang="ru-RU" sz="2000" b="1" dirty="0" smtClean="0">
                <a:solidFill>
                  <a:srgbClr val="FF0000"/>
                </a:solidFill>
                <a:latin typeface="Arial" pitchFamily="34" charset="0"/>
                <a:cs typeface="Arial" pitchFamily="34" charset="0"/>
                <a:sym typeface="Apple Chancery"/>
              </a:rPr>
              <a:t>Maximum of </a:t>
            </a:r>
            <a:r>
              <a:rPr kumimoji="1" lang="en-US" altLang="ru-RU" sz="2000" b="1" dirty="0" smtClean="0">
                <a:solidFill>
                  <a:srgbClr val="333399"/>
                </a:solidFill>
                <a:latin typeface="Arial" pitchFamily="34" charset="0"/>
                <a:cs typeface="Arial" pitchFamily="34" charset="0"/>
                <a:sym typeface="Apple Chancery"/>
              </a:rPr>
              <a:t>the Collider luminosity </a:t>
            </a:r>
            <a:r>
              <a:rPr kumimoji="1" lang="en-US" altLang="ru-RU" sz="2000" b="1" dirty="0" err="1" smtClean="0">
                <a:solidFill>
                  <a:srgbClr val="333399"/>
                </a:solidFill>
                <a:latin typeface="Arial" pitchFamily="34" charset="0"/>
                <a:cs typeface="Arial" pitchFamily="34" charset="0"/>
                <a:sym typeface="Apple Chancery"/>
              </a:rPr>
              <a:t>L</a:t>
            </a:r>
            <a:r>
              <a:rPr kumimoji="1" lang="en-US" altLang="ru-RU" sz="2000" b="1" baseline="-25000" dirty="0" err="1" smtClean="0">
                <a:solidFill>
                  <a:srgbClr val="333399"/>
                </a:solidFill>
                <a:latin typeface="Arial" pitchFamily="34" charset="0"/>
                <a:cs typeface="Arial" pitchFamily="34" charset="0"/>
                <a:sym typeface="Apple Chancery"/>
              </a:rPr>
              <a:t>opt</a:t>
            </a:r>
            <a:r>
              <a:rPr kumimoji="1" lang="en-US" altLang="ru-RU" sz="2000" b="1" dirty="0" smtClean="0">
                <a:solidFill>
                  <a:srgbClr val="333399"/>
                </a:solidFill>
                <a:latin typeface="Arial" pitchFamily="34" charset="0"/>
                <a:cs typeface="Arial" pitchFamily="34" charset="0"/>
                <a:sym typeface="Apple Chancery"/>
              </a:rPr>
              <a:t> </a:t>
            </a:r>
            <a:r>
              <a:rPr kumimoji="1" lang="en-US" altLang="ru-RU" sz="2000" b="1" dirty="0" smtClean="0">
                <a:solidFill>
                  <a:srgbClr val="FF0000"/>
                </a:solidFill>
                <a:latin typeface="Arial" pitchFamily="34" charset="0"/>
                <a:cs typeface="Arial" pitchFamily="34" charset="0"/>
                <a:sym typeface="Apple Chancery"/>
              </a:rPr>
              <a:t>is limited </a:t>
            </a:r>
          </a:p>
          <a:p>
            <a:pPr algn="just" eaLnBrk="0" hangingPunct="0">
              <a:lnSpc>
                <a:spcPct val="114000"/>
              </a:lnSpc>
              <a:buFont typeface="Tahoma" pitchFamily="34" charset="0"/>
              <a:buNone/>
            </a:pPr>
            <a:r>
              <a:rPr kumimoji="1" lang="en-US" altLang="ru-RU" sz="2000" b="1" dirty="0">
                <a:solidFill>
                  <a:srgbClr val="FF0000"/>
                </a:solidFill>
                <a:latin typeface="Arial" pitchFamily="34" charset="0"/>
                <a:cs typeface="Arial" pitchFamily="34" charset="0"/>
                <a:sym typeface="Apple Chancery"/>
              </a:rPr>
              <a:t>b</a:t>
            </a:r>
            <a:r>
              <a:rPr kumimoji="1" lang="en-US" altLang="ru-RU" sz="2000" b="1" dirty="0" smtClean="0">
                <a:solidFill>
                  <a:srgbClr val="FF0000"/>
                </a:solidFill>
                <a:latin typeface="Arial" pitchFamily="34" charset="0"/>
                <a:cs typeface="Arial" pitchFamily="34" charset="0"/>
                <a:sym typeface="Apple Chancery"/>
              </a:rPr>
              <a:t>y </a:t>
            </a:r>
            <a:r>
              <a:rPr kumimoji="1" lang="en-US" altLang="ru-RU" sz="2000" b="1" dirty="0" smtClean="0">
                <a:solidFill>
                  <a:srgbClr val="0000CC"/>
                </a:solidFill>
                <a:latin typeface="Arial" pitchFamily="34" charset="0"/>
                <a:cs typeface="Arial" pitchFamily="34" charset="0"/>
                <a:sym typeface="Apple Chancery"/>
              </a:rPr>
              <a:t>the MPD counting rate</a:t>
            </a:r>
            <a:r>
              <a:rPr kumimoji="1" lang="en-US" altLang="ru-RU" sz="2000" b="1" dirty="0" smtClean="0">
                <a:solidFill>
                  <a:srgbClr val="FF0000"/>
                </a:solidFill>
                <a:latin typeface="Arial" pitchFamily="34" charset="0"/>
                <a:cs typeface="Arial" pitchFamily="34" charset="0"/>
                <a:sym typeface="Apple Chancery"/>
              </a:rPr>
              <a:t>!</a:t>
            </a:r>
            <a:endParaRPr kumimoji="1" lang="en-US" altLang="ru-RU" sz="2000" b="1" dirty="0">
              <a:solidFill>
                <a:srgbClr val="FF0000"/>
              </a:solidFill>
              <a:latin typeface="Arial" pitchFamily="34" charset="0"/>
              <a:cs typeface="Arial" pitchFamily="34" charset="0"/>
              <a:sym typeface="Apple Chancery"/>
            </a:endParaRPr>
          </a:p>
        </p:txBody>
      </p:sp>
      <p:grpSp>
        <p:nvGrpSpPr>
          <p:cNvPr id="10" name="Группа 9"/>
          <p:cNvGrpSpPr/>
          <p:nvPr/>
        </p:nvGrpSpPr>
        <p:grpSpPr>
          <a:xfrm>
            <a:off x="3023734" y="1986932"/>
            <a:ext cx="3373167" cy="3890340"/>
            <a:chOff x="3023734" y="1986932"/>
            <a:chExt cx="3373167" cy="3890340"/>
          </a:xfrm>
        </p:grpSpPr>
        <p:cxnSp>
          <p:nvCxnSpPr>
            <p:cNvPr id="3" name="Прямая со стрелкой 2"/>
            <p:cNvCxnSpPr/>
            <p:nvPr/>
          </p:nvCxnSpPr>
          <p:spPr bwMode="auto">
            <a:xfrm flipV="1">
              <a:off x="3023734" y="1986932"/>
              <a:ext cx="1132851" cy="3890340"/>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cxnSp>
          <p:nvCxnSpPr>
            <p:cNvPr id="43" name="Прямая со стрелкой 42"/>
            <p:cNvCxnSpPr>
              <a:endCxn id="49" idx="2"/>
            </p:cNvCxnSpPr>
            <p:nvPr/>
          </p:nvCxnSpPr>
          <p:spPr bwMode="auto">
            <a:xfrm flipH="1" flipV="1">
              <a:off x="4404957" y="2364701"/>
              <a:ext cx="1991944" cy="3512571"/>
            </a:xfrm>
            <a:prstGeom prst="straightConnector1">
              <a:avLst/>
            </a:prstGeom>
            <a:solidFill>
              <a:srgbClr val="00B8FF"/>
            </a:solidFill>
            <a:ln w="28575" cap="flat" cmpd="sng" algn="ctr">
              <a:solidFill>
                <a:srgbClr val="0000CC"/>
              </a:solidFill>
              <a:prstDash val="solid"/>
              <a:round/>
              <a:headEnd type="none" w="med" len="med"/>
              <a:tailEnd type="triangle"/>
            </a:ln>
            <a:effectLst/>
          </p:spPr>
        </p:cxnSp>
      </p:grpSp>
    </p:spTree>
    <p:extLst>
      <p:ext uri="{BB962C8B-B14F-4D97-AF65-F5344CB8AC3E}">
        <p14:creationId xmlns:p14="http://schemas.microsoft.com/office/powerpoint/2010/main" val="25353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algn="r" eaLnBrk="1" hangingPunct="1"/>
            <a:fld id="{33614F62-A05D-D245-A696-5F2006F4C149}" type="slidenum">
              <a:rPr lang="ru-RU">
                <a:solidFill>
                  <a:srgbClr val="898989"/>
                </a:solidFill>
                <a:latin typeface="Calibri" charset="0"/>
              </a:rPr>
              <a:pPr algn="r" eaLnBrk="1" hangingPunct="1"/>
              <a:t>21</a:t>
            </a:fld>
            <a:endParaRPr lang="ru-RU" dirty="0">
              <a:solidFill>
                <a:srgbClr val="898989"/>
              </a:solidFill>
              <a:latin typeface="Calibri" charset="0"/>
            </a:endParaRPr>
          </a:p>
        </p:txBody>
      </p:sp>
      <p:grpSp>
        <p:nvGrpSpPr>
          <p:cNvPr id="2" name="Группа 1"/>
          <p:cNvGrpSpPr/>
          <p:nvPr/>
        </p:nvGrpSpPr>
        <p:grpSpPr>
          <a:xfrm>
            <a:off x="0" y="0"/>
            <a:ext cx="9144000" cy="5342444"/>
            <a:chOff x="0" y="0"/>
            <a:chExt cx="9144000" cy="5342444"/>
          </a:xfrm>
        </p:grpSpPr>
        <p:pic>
          <p:nvPicPr>
            <p:cNvPr id="9"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Box 4"/>
            <p:cNvSpPr txBox="1">
              <a:spLocks noChangeArrowheads="1"/>
            </p:cNvSpPr>
            <p:nvPr/>
          </p:nvSpPr>
          <p:spPr bwMode="auto">
            <a:xfrm>
              <a:off x="814560" y="392768"/>
              <a:ext cx="7370864" cy="1046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algn="ctr" eaLnBrk="1" hangingPunct="1"/>
              <a:r>
                <a:rPr lang="en-US" sz="2000" b="1" dirty="0">
                  <a:solidFill>
                    <a:srgbClr val="000090"/>
                  </a:solidFill>
                </a:rPr>
                <a:t>3. Strategy of The Project Luminosity Achievement</a:t>
              </a:r>
              <a:endParaRPr lang="ru-RU" sz="2000" b="1" dirty="0">
                <a:solidFill>
                  <a:srgbClr val="000090"/>
                </a:solidFill>
              </a:endParaRPr>
            </a:p>
            <a:p>
              <a:pPr eaLnBrk="1" hangingPunct="1"/>
              <a:endParaRPr lang="en-US" sz="1000" b="1" dirty="0" smtClean="0">
                <a:solidFill>
                  <a:srgbClr val="000090"/>
                </a:solidFill>
              </a:endParaRPr>
            </a:p>
            <a:p>
              <a:pPr eaLnBrk="1" hangingPunct="1"/>
              <a:r>
                <a:rPr lang="en-US" sz="3200" b="1" dirty="0" smtClean="0">
                  <a:solidFill>
                    <a:srgbClr val="000090"/>
                  </a:solidFill>
                </a:rPr>
                <a:t>Strategy to keep Average </a:t>
              </a:r>
              <a:r>
                <a:rPr lang="en-US" sz="3200" b="1" dirty="0">
                  <a:solidFill>
                    <a:srgbClr val="000090"/>
                  </a:solidFill>
                </a:rPr>
                <a:t>L</a:t>
              </a:r>
              <a:r>
                <a:rPr lang="en-US" sz="3200" b="1" dirty="0" smtClean="0">
                  <a:solidFill>
                    <a:srgbClr val="000090"/>
                  </a:solidFill>
                </a:rPr>
                <a:t>uminosity</a:t>
              </a:r>
              <a:endParaRPr lang="ru-RU" sz="3200" b="1" dirty="0">
                <a:solidFill>
                  <a:srgbClr val="000090"/>
                </a:solidFill>
              </a:endParaRPr>
            </a:p>
          </p:txBody>
        </p:sp>
        <p:sp>
          <p:nvSpPr>
            <p:cNvPr id="10245" name="TextBox 5"/>
            <p:cNvSpPr txBox="1">
              <a:spLocks noChangeArrowheads="1"/>
            </p:cNvSpPr>
            <p:nvPr/>
          </p:nvSpPr>
          <p:spPr bwMode="auto">
            <a:xfrm>
              <a:off x="251520" y="1556792"/>
              <a:ext cx="864096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lnSpc>
                  <a:spcPct val="150000"/>
                </a:lnSpc>
                <a:spcAft>
                  <a:spcPts val="0"/>
                </a:spcAft>
                <a:buAutoNum type="arabicPeriod"/>
              </a:pPr>
              <a:r>
                <a:rPr lang="en-US" sz="2000" b="1" dirty="0" smtClean="0">
                  <a:solidFill>
                    <a:srgbClr val="0000CC"/>
                  </a:solidFill>
                </a:rPr>
                <a:t> Effective scheme of particle accumulation and bunch formation</a:t>
              </a:r>
            </a:p>
            <a:p>
              <a:pPr eaLnBrk="1" hangingPunct="1">
                <a:lnSpc>
                  <a:spcPct val="150000"/>
                </a:lnSpc>
                <a:spcAft>
                  <a:spcPts val="0"/>
                </a:spcAft>
                <a:buFontTx/>
                <a:buAutoNum type="arabicPeriod"/>
              </a:pPr>
              <a:r>
                <a:rPr lang="en-US" sz="2000" b="1" dirty="0" smtClean="0">
                  <a:solidFill>
                    <a:srgbClr val="0000CC"/>
                  </a:solidFill>
                </a:rPr>
                <a:t> Beam </a:t>
              </a:r>
              <a:r>
                <a:rPr lang="en-US" sz="2000" b="1" dirty="0">
                  <a:solidFill>
                    <a:srgbClr val="0000CC"/>
                  </a:solidFill>
                </a:rPr>
                <a:t>lifetime </a:t>
              </a:r>
              <a:r>
                <a:rPr lang="en-US" sz="2000" b="1" dirty="0" smtClean="0">
                  <a:solidFill>
                    <a:srgbClr val="0000CC"/>
                  </a:solidFill>
                </a:rPr>
                <a:t>(if limited by </a:t>
              </a:r>
              <a:r>
                <a:rPr lang="en-US" sz="2000" b="1" dirty="0">
                  <a:solidFill>
                    <a:srgbClr val="0000CC"/>
                  </a:solidFill>
                </a:rPr>
                <a:t>scattering on residual atoms) ~ </a:t>
              </a:r>
              <a:r>
                <a:rPr lang="ru-RU" sz="2000" b="1" dirty="0">
                  <a:solidFill>
                    <a:srgbClr val="FF0000"/>
                  </a:solidFill>
                </a:rPr>
                <a:t>10 </a:t>
              </a:r>
              <a:r>
                <a:rPr lang="en-US" sz="2000" b="1" dirty="0" smtClean="0">
                  <a:solidFill>
                    <a:srgbClr val="FF0000"/>
                  </a:solidFill>
                </a:rPr>
                <a:t>h</a:t>
              </a:r>
            </a:p>
            <a:p>
              <a:pPr eaLnBrk="1" hangingPunct="1">
                <a:lnSpc>
                  <a:spcPct val="150000"/>
                </a:lnSpc>
                <a:spcAft>
                  <a:spcPts val="0"/>
                </a:spcAft>
                <a:buFontTx/>
                <a:buAutoNum type="arabicPeriod"/>
              </a:pPr>
              <a:r>
                <a:rPr lang="en-US" sz="2000" b="1" dirty="0" smtClean="0">
                  <a:solidFill>
                    <a:srgbClr val="0000CC"/>
                  </a:solidFill>
                </a:rPr>
                <a:t>“</a:t>
              </a:r>
              <a:r>
                <a:rPr lang="en-US" sz="2000" b="1" dirty="0">
                  <a:solidFill>
                    <a:srgbClr val="0000CC"/>
                  </a:solidFill>
                </a:rPr>
                <a:t>Head-tail” and </a:t>
              </a:r>
              <a:r>
                <a:rPr lang="en-US" sz="2000" b="1" dirty="0" err="1">
                  <a:solidFill>
                    <a:srgbClr val="0000CC"/>
                  </a:solidFill>
                </a:rPr>
                <a:t>multibunch</a:t>
              </a:r>
              <a:r>
                <a:rPr lang="en-US" sz="2000" b="1" dirty="0">
                  <a:solidFill>
                    <a:srgbClr val="0000CC"/>
                  </a:solidFill>
                </a:rPr>
                <a:t> instabilities are </a:t>
              </a:r>
              <a:r>
                <a:rPr lang="en-US" sz="2000" b="1" dirty="0" smtClean="0">
                  <a:solidFill>
                    <a:srgbClr val="0000CC"/>
                  </a:solidFill>
                </a:rPr>
                <a:t>suppressed </a:t>
              </a:r>
              <a:endParaRPr lang="en-US" sz="2000" b="1" dirty="0">
                <a:solidFill>
                  <a:srgbClr val="0000CC"/>
                </a:solidFill>
              </a:endParaRPr>
            </a:p>
            <a:p>
              <a:pPr eaLnBrk="1" hangingPunct="1">
                <a:lnSpc>
                  <a:spcPct val="150000"/>
                </a:lnSpc>
                <a:spcAft>
                  <a:spcPts val="0"/>
                </a:spcAft>
              </a:pPr>
              <a:r>
                <a:rPr lang="en-US" sz="2000" b="1" dirty="0" smtClean="0">
                  <a:solidFill>
                    <a:srgbClr val="0000CC"/>
                  </a:solidFill>
                </a:rPr>
                <a:t>    by the </a:t>
              </a:r>
              <a:r>
                <a:rPr lang="en-US" sz="2000" b="1" dirty="0">
                  <a:solidFill>
                    <a:srgbClr val="0000CC"/>
                  </a:solidFill>
                </a:rPr>
                <a:t>feed-back </a:t>
              </a:r>
              <a:r>
                <a:rPr lang="en-US" sz="2000" b="1" dirty="0" smtClean="0">
                  <a:solidFill>
                    <a:srgbClr val="0000CC"/>
                  </a:solidFill>
                </a:rPr>
                <a:t>systems.</a:t>
              </a:r>
            </a:p>
            <a:p>
              <a:pPr eaLnBrk="1" hangingPunct="1">
                <a:lnSpc>
                  <a:spcPct val="150000"/>
                </a:lnSpc>
                <a:spcAft>
                  <a:spcPts val="0"/>
                </a:spcAft>
              </a:pPr>
              <a:r>
                <a:rPr lang="ru-RU" sz="2000" b="1" dirty="0" smtClean="0">
                  <a:solidFill>
                    <a:srgbClr val="0000CC"/>
                  </a:solidFill>
                </a:rPr>
                <a:t>4</a:t>
              </a:r>
              <a:r>
                <a:rPr lang="ru-RU" sz="2000" b="1" dirty="0">
                  <a:solidFill>
                    <a:srgbClr val="0000CC"/>
                  </a:solidFill>
                </a:rPr>
                <a:t>. </a:t>
              </a:r>
              <a:r>
                <a:rPr lang="en-US" sz="2000" b="1" dirty="0" smtClean="0">
                  <a:solidFill>
                    <a:srgbClr val="0000CC"/>
                  </a:solidFill>
                </a:rPr>
                <a:t>Emittance </a:t>
              </a:r>
              <a:r>
                <a:rPr lang="en-US" sz="2000" b="1" dirty="0">
                  <a:solidFill>
                    <a:srgbClr val="0000CC"/>
                  </a:solidFill>
                </a:rPr>
                <a:t>growth </a:t>
              </a:r>
              <a:r>
                <a:rPr lang="en-US" sz="2000" b="1" dirty="0" smtClean="0">
                  <a:solidFill>
                    <a:srgbClr val="0000CC"/>
                  </a:solidFill>
                </a:rPr>
                <a:t>due </a:t>
              </a:r>
              <a:r>
                <a:rPr lang="en-US" sz="2000" b="1" dirty="0">
                  <a:solidFill>
                    <a:srgbClr val="0000CC"/>
                  </a:solidFill>
                </a:rPr>
                <a:t>to </a:t>
              </a:r>
              <a:r>
                <a:rPr lang="en-US" sz="2000" b="1" dirty="0" smtClean="0">
                  <a:solidFill>
                    <a:srgbClr val="0000CC"/>
                  </a:solidFill>
                </a:rPr>
                <a:t>IBS </a:t>
              </a:r>
              <a:r>
                <a:rPr lang="en-US" sz="2000" b="1" dirty="0">
                  <a:solidFill>
                    <a:srgbClr val="0000CC"/>
                  </a:solidFill>
                </a:rPr>
                <a:t>– </a:t>
              </a:r>
              <a:r>
                <a:rPr lang="en-US" sz="2000" b="1" dirty="0" smtClean="0">
                  <a:solidFill>
                    <a:srgbClr val="0000CC"/>
                  </a:solidFill>
                </a:rPr>
                <a:t>suppressed by the beam cooling,</a:t>
              </a:r>
            </a:p>
            <a:p>
              <a:pPr eaLnBrk="1" hangingPunct="1">
                <a:lnSpc>
                  <a:spcPct val="150000"/>
                </a:lnSpc>
                <a:spcAft>
                  <a:spcPts val="0"/>
                </a:spcAft>
              </a:pPr>
              <a:r>
                <a:rPr lang="en-US" sz="2000" b="1" dirty="0">
                  <a:solidFill>
                    <a:srgbClr val="0000CC"/>
                  </a:solidFill>
                </a:rPr>
                <a:t> </a:t>
              </a:r>
              <a:r>
                <a:rPr lang="en-US" sz="2000" b="1" dirty="0" smtClean="0">
                  <a:solidFill>
                    <a:srgbClr val="0000CC"/>
                  </a:solidFill>
                </a:rPr>
                <a:t>   both electron and stochastic ones</a:t>
              </a:r>
              <a:r>
                <a:rPr lang="ru-RU" sz="2000" b="1" dirty="0" smtClean="0">
                  <a:solidFill>
                    <a:srgbClr val="0000CC"/>
                  </a:solidFill>
                </a:rPr>
                <a:t>:</a:t>
              </a:r>
              <a:endParaRPr lang="en-US" sz="2000" b="1" dirty="0" smtClean="0">
                <a:solidFill>
                  <a:srgbClr val="0000CC"/>
                </a:solidFill>
              </a:endParaRPr>
            </a:p>
            <a:p>
              <a:pPr eaLnBrk="1" hangingPunct="1">
                <a:lnSpc>
                  <a:spcPct val="150000"/>
                </a:lnSpc>
                <a:spcAft>
                  <a:spcPts val="0"/>
                </a:spcAft>
              </a:pPr>
              <a:r>
                <a:rPr lang="en-US" sz="2000" b="1" dirty="0" smtClean="0">
                  <a:solidFill>
                    <a:srgbClr val="0000CC"/>
                  </a:solidFill>
                </a:rPr>
                <a:t>	 </a:t>
              </a:r>
              <a:r>
                <a:rPr lang="en-US" sz="2000" b="1" dirty="0" err="1" smtClean="0">
                  <a:solidFill>
                    <a:srgbClr val="0000CC"/>
                  </a:solidFill>
                </a:rPr>
                <a:t>E</a:t>
              </a:r>
              <a:r>
                <a:rPr lang="en-US" sz="2000" b="1" baseline="-25000" dirty="0" err="1" smtClean="0">
                  <a:solidFill>
                    <a:srgbClr val="0000CC"/>
                  </a:solidFill>
                </a:rPr>
                <a:t>kin</a:t>
              </a:r>
              <a:r>
                <a:rPr lang="en-US" sz="2000" b="1" dirty="0" smtClean="0">
                  <a:solidFill>
                    <a:srgbClr val="0000CC"/>
                  </a:solidFill>
                </a:rPr>
                <a:t> = </a:t>
              </a:r>
              <a:r>
                <a:rPr lang="ru-RU" sz="2000" b="1" dirty="0" smtClean="0">
                  <a:solidFill>
                    <a:srgbClr val="0000CC"/>
                  </a:solidFill>
                </a:rPr>
                <a:t>1 </a:t>
              </a:r>
              <a:r>
                <a:rPr lang="ru-RU" sz="2000" b="1" dirty="0">
                  <a:solidFill>
                    <a:srgbClr val="0000CC"/>
                  </a:solidFill>
                </a:rPr>
                <a:t>– 3 </a:t>
              </a:r>
              <a:r>
                <a:rPr lang="en-US" sz="2000" b="1" dirty="0" err="1">
                  <a:solidFill>
                    <a:srgbClr val="0000CC"/>
                  </a:solidFill>
                </a:rPr>
                <a:t>GeV</a:t>
              </a:r>
              <a:r>
                <a:rPr lang="en-US" sz="2000" b="1" dirty="0">
                  <a:solidFill>
                    <a:srgbClr val="0000CC"/>
                  </a:solidFill>
                </a:rPr>
                <a:t>/u</a:t>
              </a:r>
              <a:r>
                <a:rPr lang="ru-RU" sz="2000" b="1" dirty="0">
                  <a:solidFill>
                    <a:srgbClr val="0000CC"/>
                  </a:solidFill>
                </a:rPr>
                <a:t> –</a:t>
              </a:r>
              <a:r>
                <a:rPr lang="en-US" sz="2000" b="1" dirty="0">
                  <a:solidFill>
                    <a:srgbClr val="0000CC"/>
                  </a:solidFill>
                </a:rPr>
                <a:t> with </a:t>
              </a:r>
              <a:r>
                <a:rPr lang="ru-RU" sz="2000" b="1" dirty="0">
                  <a:solidFill>
                    <a:srgbClr val="0000CC"/>
                  </a:solidFill>
                </a:rPr>
                <a:t> </a:t>
              </a:r>
              <a:r>
                <a:rPr lang="en-US" sz="2000" b="1" dirty="0">
                  <a:solidFill>
                    <a:srgbClr val="0000CC"/>
                  </a:solidFill>
                </a:rPr>
                <a:t>electron </a:t>
              </a:r>
              <a:r>
                <a:rPr lang="en-US" sz="2000" b="1" dirty="0" smtClean="0">
                  <a:solidFill>
                    <a:srgbClr val="0000CC"/>
                  </a:solidFill>
                </a:rPr>
                <a:t>cooling only,</a:t>
              </a:r>
              <a:endParaRPr lang="en-US" sz="2000" b="1" dirty="0">
                <a:solidFill>
                  <a:srgbClr val="0000CC"/>
                </a:solidFill>
              </a:endParaRPr>
            </a:p>
            <a:p>
              <a:pPr eaLnBrk="1" hangingPunct="1">
                <a:lnSpc>
                  <a:spcPct val="150000"/>
                </a:lnSpc>
                <a:spcAft>
                  <a:spcPts val="0"/>
                </a:spcAft>
              </a:pPr>
              <a:r>
                <a:rPr lang="en-US" sz="2000" b="1" dirty="0">
                  <a:solidFill>
                    <a:srgbClr val="0000CC"/>
                  </a:solidFill>
                </a:rPr>
                <a:t>	</a:t>
              </a:r>
              <a:r>
                <a:rPr lang="en-US" sz="2000" b="1" dirty="0" smtClean="0">
                  <a:solidFill>
                    <a:srgbClr val="0000CC"/>
                  </a:solidFill>
                </a:rPr>
                <a:t> </a:t>
              </a:r>
              <a:r>
                <a:rPr lang="en-US" sz="2000" b="1" dirty="0" err="1">
                  <a:solidFill>
                    <a:srgbClr val="0000CC"/>
                  </a:solidFill>
                </a:rPr>
                <a:t>E</a:t>
              </a:r>
              <a:r>
                <a:rPr lang="en-US" sz="2000" b="1" baseline="-25000" dirty="0" err="1">
                  <a:solidFill>
                    <a:srgbClr val="0000CC"/>
                  </a:solidFill>
                </a:rPr>
                <a:t>kin</a:t>
              </a:r>
              <a:r>
                <a:rPr lang="en-US" sz="2000" b="1" dirty="0">
                  <a:solidFill>
                    <a:srgbClr val="0000CC"/>
                  </a:solidFill>
                </a:rPr>
                <a:t> = </a:t>
              </a:r>
              <a:r>
                <a:rPr lang="ru-RU" sz="2000" b="1" dirty="0" smtClean="0">
                  <a:solidFill>
                    <a:srgbClr val="0000CC"/>
                  </a:solidFill>
                </a:rPr>
                <a:t>3 </a:t>
              </a:r>
              <a:r>
                <a:rPr lang="ru-RU" sz="2000" b="1" dirty="0">
                  <a:solidFill>
                    <a:srgbClr val="0000CC"/>
                  </a:solidFill>
                </a:rPr>
                <a:t>– 4.5 </a:t>
              </a:r>
              <a:r>
                <a:rPr lang="en-US" sz="2000" b="1" dirty="0" err="1">
                  <a:solidFill>
                    <a:srgbClr val="0000CC"/>
                  </a:solidFill>
                </a:rPr>
                <a:t>GeV</a:t>
              </a:r>
              <a:r>
                <a:rPr lang="en-US" sz="2000" b="1" dirty="0">
                  <a:solidFill>
                    <a:srgbClr val="0000CC"/>
                  </a:solidFill>
                </a:rPr>
                <a:t>/u</a:t>
              </a:r>
              <a:r>
                <a:rPr lang="ru-RU" sz="2000" b="1" dirty="0">
                  <a:solidFill>
                    <a:srgbClr val="0000CC"/>
                  </a:solidFill>
                </a:rPr>
                <a:t> – </a:t>
              </a:r>
              <a:r>
                <a:rPr lang="en-US" sz="2000" b="1" dirty="0">
                  <a:solidFill>
                    <a:srgbClr val="0000CC"/>
                  </a:solidFill>
                </a:rPr>
                <a:t>with 3D </a:t>
              </a:r>
              <a:r>
                <a:rPr lang="en-US" sz="2000" b="1" dirty="0" smtClean="0">
                  <a:solidFill>
                    <a:srgbClr val="0000CC"/>
                  </a:solidFill>
                </a:rPr>
                <a:t>stochastic and electron cooling. </a:t>
              </a:r>
              <a:endParaRPr lang="ru-RU" sz="2000" b="1" dirty="0">
                <a:solidFill>
                  <a:srgbClr val="0000CC"/>
                </a:solidFill>
              </a:endParaRPr>
            </a:p>
          </p:txBody>
        </p:sp>
      </p:grpSp>
    </p:spTree>
    <p:extLst>
      <p:ext uri="{BB962C8B-B14F-4D97-AF65-F5344CB8AC3E}">
        <p14:creationId xmlns:p14="http://schemas.microsoft.com/office/powerpoint/2010/main" val="496054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TextBox 5"/>
          <p:cNvSpPr txBox="1">
            <a:spLocks noChangeArrowheads="1"/>
          </p:cNvSpPr>
          <p:nvPr/>
        </p:nvSpPr>
        <p:spPr bwMode="auto">
          <a:xfrm>
            <a:off x="179512" y="5085184"/>
            <a:ext cx="91099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a:spcAft>
                <a:spcPts val="600"/>
              </a:spcAft>
              <a:buFontTx/>
              <a:buNone/>
              <a:defRPr/>
            </a:pPr>
            <a:endParaRPr lang="en-US" sz="2400" dirty="0">
              <a:latin typeface="+mn-lt"/>
              <a:cs typeface="Arial" charset="0"/>
            </a:endParaRPr>
          </a:p>
        </p:txBody>
      </p:sp>
      <p:sp>
        <p:nvSpPr>
          <p:cNvPr id="10" name="Rectangle 7"/>
          <p:cNvSpPr>
            <a:spLocks noChangeArrowheads="1"/>
          </p:cNvSpPr>
          <p:nvPr/>
        </p:nvSpPr>
        <p:spPr bwMode="auto">
          <a:xfrm>
            <a:off x="0" y="548680"/>
            <a:ext cx="9144000" cy="5847755"/>
          </a:xfrm>
          <a:prstGeom prst="rect">
            <a:avLst/>
          </a:prstGeom>
          <a:solidFill>
            <a:schemeClr val="bg1"/>
          </a:solidFill>
          <a:ln>
            <a:noFill/>
          </a:ln>
          <a:extLst/>
        </p:spPr>
        <p:txBody>
          <a:bodyPr wrap="square">
            <a:spAutoFit/>
          </a:bodyPr>
          <a:lstStyle/>
          <a:p>
            <a:pPr marL="342900" indent="-342900" algn="ctr" eaLnBrk="0" hangingPunct="0">
              <a:lnSpc>
                <a:spcPct val="110000"/>
              </a:lnSpc>
              <a:defRPr/>
            </a:pPr>
            <a:r>
              <a:rPr kumimoji="1" lang="en-US" sz="2400" b="1" dirty="0" smtClean="0">
                <a:solidFill>
                  <a:srgbClr val="0000CC"/>
                </a:solidFill>
                <a:sym typeface="Apple Chancery"/>
              </a:rPr>
              <a:t>4. Start up mode of </a:t>
            </a:r>
            <a:r>
              <a:rPr kumimoji="1" lang="en-US" sz="2400" b="1" dirty="0" err="1" smtClean="0">
                <a:solidFill>
                  <a:srgbClr val="0000CC"/>
                </a:solidFill>
                <a:sym typeface="Apple Chancery"/>
              </a:rPr>
              <a:t>NICA</a:t>
            </a:r>
            <a:r>
              <a:rPr kumimoji="1" lang="en-US" sz="2400" b="1" dirty="0" smtClean="0">
                <a:solidFill>
                  <a:srgbClr val="0000CC"/>
                </a:solidFill>
                <a:sym typeface="Apple Chancery"/>
              </a:rPr>
              <a:t> operation</a:t>
            </a:r>
          </a:p>
          <a:p>
            <a:pPr marL="342900" indent="-342900" algn="ctr" eaLnBrk="0" hangingPunct="0">
              <a:lnSpc>
                <a:spcPct val="110000"/>
              </a:lnSpc>
              <a:defRPr/>
            </a:pPr>
            <a:endParaRPr kumimoji="1" lang="en-US" sz="800" b="1" dirty="0" smtClean="0">
              <a:solidFill>
                <a:srgbClr val="0000CC"/>
              </a:solidFill>
              <a:sym typeface="Apple Chancery"/>
            </a:endParaRPr>
          </a:p>
          <a:p>
            <a:pPr marL="342900" indent="-342900" algn="ctr" eaLnBrk="0" hangingPunct="0">
              <a:lnSpc>
                <a:spcPct val="110000"/>
              </a:lnSpc>
              <a:defRPr/>
            </a:pPr>
            <a:r>
              <a:rPr kumimoji="1" lang="en-US" sz="2000" b="1" dirty="0" smtClean="0">
                <a:solidFill>
                  <a:srgbClr val="0000CC"/>
                </a:solidFill>
                <a:sym typeface="Apple Chancery"/>
              </a:rPr>
              <a:t>The beginning of the NICA accelerator complex commissioning </a:t>
            </a:r>
          </a:p>
          <a:p>
            <a:pPr marL="342900" indent="-342900" algn="ctr" eaLnBrk="0" hangingPunct="0">
              <a:lnSpc>
                <a:spcPct val="110000"/>
              </a:lnSpc>
              <a:defRPr/>
            </a:pPr>
            <a:r>
              <a:rPr kumimoji="1" lang="en-US" sz="2000" b="1" dirty="0" smtClean="0">
                <a:solidFill>
                  <a:srgbClr val="FF0000"/>
                </a:solidFill>
                <a:sym typeface="Apple Chancery"/>
              </a:rPr>
              <a:t>is scheduled for</a:t>
            </a:r>
            <a:r>
              <a:rPr kumimoji="1" lang="en-US" sz="2400" b="1" dirty="0" smtClean="0">
                <a:solidFill>
                  <a:srgbClr val="FF0000"/>
                </a:solidFill>
                <a:sym typeface="Apple Chancery"/>
              </a:rPr>
              <a:t> 2020</a:t>
            </a:r>
          </a:p>
          <a:p>
            <a:pPr marL="342900" indent="-342900" eaLnBrk="0" hangingPunct="0">
              <a:lnSpc>
                <a:spcPct val="110000"/>
              </a:lnSpc>
              <a:defRPr/>
            </a:pPr>
            <a:endParaRPr kumimoji="1" lang="en-US" sz="800" b="1" dirty="0" smtClean="0">
              <a:solidFill>
                <a:srgbClr val="0000CC"/>
              </a:solidFill>
              <a:sym typeface="Apple Chancery"/>
            </a:endParaRPr>
          </a:p>
          <a:p>
            <a:pPr marL="342900" indent="-342900" eaLnBrk="0" hangingPunct="0">
              <a:lnSpc>
                <a:spcPct val="110000"/>
              </a:lnSpc>
              <a:defRPr/>
            </a:pPr>
            <a:r>
              <a:rPr kumimoji="1" lang="en-US" sz="2000" b="1" dirty="0" smtClean="0">
                <a:solidFill>
                  <a:srgbClr val="0000CC"/>
                </a:solidFill>
                <a:sym typeface="Apple Chancery"/>
              </a:rPr>
              <a:t>    The complex will be commissioned with</a:t>
            </a:r>
          </a:p>
          <a:p>
            <a:pPr marL="342900" indent="-342900" eaLnBrk="0" hangingPunct="0">
              <a:lnSpc>
                <a:spcPct val="110000"/>
              </a:lnSpc>
              <a:defRPr/>
            </a:pPr>
            <a:r>
              <a:rPr kumimoji="1" lang="en-US" sz="2000" b="1" dirty="0">
                <a:solidFill>
                  <a:srgbClr val="0000CC"/>
                </a:solidFill>
                <a:sym typeface="Apple Chancery"/>
              </a:rPr>
              <a:t>	</a:t>
            </a:r>
            <a:r>
              <a:rPr kumimoji="1" lang="en-US" sz="2000" b="1" dirty="0" smtClean="0">
                <a:solidFill>
                  <a:srgbClr val="0000CC"/>
                </a:solidFill>
                <a:sym typeface="Apple Chancery"/>
              </a:rPr>
              <a:t>- Injectors chain</a:t>
            </a:r>
          </a:p>
          <a:p>
            <a:pPr marL="342900" indent="-342900" eaLnBrk="0" hangingPunct="0">
              <a:lnSpc>
                <a:spcPct val="110000"/>
              </a:lnSpc>
              <a:defRPr/>
            </a:pPr>
            <a:r>
              <a:rPr kumimoji="1" lang="en-US" sz="2000" b="1" dirty="0">
                <a:solidFill>
                  <a:srgbClr val="0000CC"/>
                </a:solidFill>
                <a:sym typeface="Apple Chancery"/>
              </a:rPr>
              <a:t>	</a:t>
            </a:r>
            <a:r>
              <a:rPr kumimoji="1" lang="en-US" sz="2000" b="1" dirty="0" smtClean="0">
                <a:solidFill>
                  <a:srgbClr val="0000CC"/>
                </a:solidFill>
                <a:sym typeface="Apple Chancery"/>
              </a:rPr>
              <a:t>- Transfer channels</a:t>
            </a:r>
          </a:p>
          <a:p>
            <a:pPr marL="342900" indent="-342900" eaLnBrk="0" hangingPunct="0">
              <a:lnSpc>
                <a:spcPct val="110000"/>
              </a:lnSpc>
              <a:defRPr/>
            </a:pPr>
            <a:r>
              <a:rPr kumimoji="1" lang="en-US" sz="2000" b="1" dirty="0">
                <a:solidFill>
                  <a:srgbClr val="0000CC"/>
                </a:solidFill>
                <a:sym typeface="Apple Chancery"/>
              </a:rPr>
              <a:t>	</a:t>
            </a:r>
            <a:r>
              <a:rPr kumimoji="1" lang="en-US" sz="2000" b="1" dirty="0" smtClean="0">
                <a:solidFill>
                  <a:srgbClr val="0000CC"/>
                </a:solidFill>
                <a:sym typeface="Apple Chancery"/>
              </a:rPr>
              <a:t>- Collider in start up version, </a:t>
            </a:r>
            <a:r>
              <a:rPr kumimoji="1" lang="en-US" sz="2000" b="1" dirty="0" err="1" smtClean="0">
                <a:solidFill>
                  <a:srgbClr val="0000CC"/>
                </a:solidFill>
                <a:sym typeface="Apple Chancery"/>
              </a:rPr>
              <a:t>i.e</a:t>
            </a:r>
            <a:r>
              <a:rPr kumimoji="1" lang="en-US" sz="2000" b="1" dirty="0" smtClean="0">
                <a:solidFill>
                  <a:srgbClr val="0000CC"/>
                </a:solidFill>
                <a:sym typeface="Apple Chancery"/>
              </a:rPr>
              <a:t>:</a:t>
            </a:r>
          </a:p>
          <a:p>
            <a:pPr marL="342900" indent="-342900" eaLnBrk="0" hangingPunct="0">
              <a:lnSpc>
                <a:spcPct val="110000"/>
              </a:lnSpc>
              <a:defRPr/>
            </a:pPr>
            <a:r>
              <a:rPr kumimoji="1" lang="en-US" sz="2000" b="1" dirty="0">
                <a:solidFill>
                  <a:srgbClr val="0000CC"/>
                </a:solidFill>
                <a:sym typeface="Apple Chancery"/>
              </a:rPr>
              <a:t>	</a:t>
            </a:r>
            <a:r>
              <a:rPr kumimoji="1" lang="en-US" sz="2000" b="1" dirty="0" smtClean="0">
                <a:solidFill>
                  <a:srgbClr val="0000CC"/>
                </a:solidFill>
                <a:sym typeface="Apple Chancery"/>
              </a:rPr>
              <a:t>	with RF-1 and RF-2, </a:t>
            </a:r>
            <a:r>
              <a:rPr kumimoji="1" lang="en-US" sz="2000" b="1" dirty="0" smtClean="0">
                <a:solidFill>
                  <a:srgbClr val="FF0000"/>
                </a:solidFill>
                <a:sym typeface="Apple Chancery"/>
              </a:rPr>
              <a:t>but without RF-3</a:t>
            </a:r>
          </a:p>
          <a:p>
            <a:pPr marL="342900" indent="-342900" eaLnBrk="0" hangingPunct="0">
              <a:lnSpc>
                <a:spcPct val="110000"/>
              </a:lnSpc>
              <a:defRPr/>
            </a:pPr>
            <a:r>
              <a:rPr kumimoji="1" lang="en-US" sz="2000" b="1" dirty="0">
                <a:solidFill>
                  <a:srgbClr val="0000CC"/>
                </a:solidFill>
                <a:sym typeface="Apple Chancery"/>
              </a:rPr>
              <a:t>	</a:t>
            </a:r>
            <a:r>
              <a:rPr kumimoji="1" lang="en-US" sz="2000" b="1" dirty="0" smtClean="0">
                <a:solidFill>
                  <a:srgbClr val="0000CC"/>
                </a:solidFill>
                <a:sym typeface="Apple Chancery"/>
              </a:rPr>
              <a:t>        with </a:t>
            </a:r>
            <a:r>
              <a:rPr kumimoji="1" lang="en-US" sz="2000" b="1" dirty="0" err="1" smtClean="0">
                <a:solidFill>
                  <a:srgbClr val="0000CC"/>
                </a:solidFill>
                <a:sym typeface="Apple Chancery"/>
              </a:rPr>
              <a:t>Stoch</a:t>
            </a:r>
            <a:r>
              <a:rPr kumimoji="1" lang="en-US" sz="2000" b="1" dirty="0" smtClean="0">
                <a:solidFill>
                  <a:srgbClr val="0000CC"/>
                </a:solidFill>
                <a:sym typeface="Apple Chancery"/>
              </a:rPr>
              <a:t>. </a:t>
            </a:r>
            <a:r>
              <a:rPr kumimoji="1" lang="en-US" sz="2000" b="1" dirty="0" err="1" smtClean="0">
                <a:solidFill>
                  <a:srgbClr val="0000CC"/>
                </a:solidFill>
                <a:sym typeface="Apple Chancery"/>
              </a:rPr>
              <a:t>Coolg</a:t>
            </a:r>
            <a:r>
              <a:rPr kumimoji="1" lang="en-US" sz="2000" b="1" dirty="0" smtClean="0">
                <a:solidFill>
                  <a:srgbClr val="0000CC"/>
                </a:solidFill>
                <a:sym typeface="Apple Chancery"/>
              </a:rPr>
              <a:t> system - </a:t>
            </a:r>
            <a:r>
              <a:rPr kumimoji="1" lang="en-US" sz="2000" b="1" dirty="0" smtClean="0">
                <a:solidFill>
                  <a:srgbClr val="FF0000"/>
                </a:solidFill>
                <a:sym typeface="Apple Chancery"/>
              </a:rPr>
              <a:t>one channel per ring (long. cooling)</a:t>
            </a:r>
          </a:p>
          <a:p>
            <a:pPr marL="342900" indent="-342900" eaLnBrk="0" hangingPunct="0">
              <a:lnSpc>
                <a:spcPct val="110000"/>
              </a:lnSpc>
              <a:defRPr/>
            </a:pPr>
            <a:r>
              <a:rPr kumimoji="1" lang="en-US" sz="2000" b="1" dirty="0">
                <a:solidFill>
                  <a:srgbClr val="0000CC"/>
                </a:solidFill>
                <a:sym typeface="Apple Chancery"/>
              </a:rPr>
              <a:t>	</a:t>
            </a:r>
            <a:r>
              <a:rPr kumimoji="1" lang="en-US" sz="2000" b="1" dirty="0" smtClean="0">
                <a:solidFill>
                  <a:srgbClr val="0000CC"/>
                </a:solidFill>
                <a:sym typeface="Apple Chancery"/>
              </a:rPr>
              <a:t>	</a:t>
            </a:r>
            <a:r>
              <a:rPr kumimoji="1" lang="en-US" sz="2000" b="1" dirty="0" smtClean="0">
                <a:solidFill>
                  <a:srgbClr val="FF0000"/>
                </a:solidFill>
                <a:sym typeface="Apple Chancery"/>
              </a:rPr>
              <a:t>without Electron Cooler</a:t>
            </a:r>
          </a:p>
          <a:p>
            <a:pPr marL="342900" indent="-342900" eaLnBrk="0" hangingPunct="0">
              <a:lnSpc>
                <a:spcPct val="110000"/>
              </a:lnSpc>
              <a:defRPr/>
            </a:pPr>
            <a:r>
              <a:rPr kumimoji="1" lang="en-US" sz="2000" b="1" dirty="0">
                <a:solidFill>
                  <a:srgbClr val="0000CC"/>
                </a:solidFill>
                <a:sym typeface="Apple Chancery"/>
              </a:rPr>
              <a:t>	</a:t>
            </a:r>
            <a:r>
              <a:rPr kumimoji="1" lang="en-US" sz="2000" b="1" dirty="0" smtClean="0">
                <a:solidFill>
                  <a:srgbClr val="0000CC"/>
                </a:solidFill>
                <a:sym typeface="Apple Chancery"/>
              </a:rPr>
              <a:t>	</a:t>
            </a:r>
            <a:r>
              <a:rPr kumimoji="1" lang="en-US" sz="2000" b="1" dirty="0" smtClean="0">
                <a:solidFill>
                  <a:srgbClr val="FF0000"/>
                </a:solidFill>
                <a:sym typeface="Apple Chancery"/>
              </a:rPr>
              <a:t>without feed-back system</a:t>
            </a:r>
          </a:p>
          <a:p>
            <a:pPr marL="342900" indent="-342900" eaLnBrk="0" hangingPunct="0">
              <a:lnSpc>
                <a:spcPct val="110000"/>
              </a:lnSpc>
              <a:defRPr/>
            </a:pPr>
            <a:endParaRPr kumimoji="1" lang="en-US" sz="800" b="1" dirty="0" smtClean="0">
              <a:solidFill>
                <a:srgbClr val="FF0000"/>
              </a:solidFill>
              <a:sym typeface="Apple Chancery"/>
            </a:endParaRPr>
          </a:p>
          <a:p>
            <a:pPr marL="342900" indent="-342900" eaLnBrk="0" hangingPunct="0">
              <a:lnSpc>
                <a:spcPct val="110000"/>
              </a:lnSpc>
              <a:defRPr/>
            </a:pPr>
            <a:r>
              <a:rPr kumimoji="1" lang="en-US" sz="2000" b="1" dirty="0" smtClean="0">
                <a:solidFill>
                  <a:srgbClr val="0000CC"/>
                </a:solidFill>
                <a:sym typeface="Apple Chancery"/>
              </a:rPr>
              <a:t>	It will allow us to provide collider operation in the energy range of </a:t>
            </a:r>
          </a:p>
          <a:p>
            <a:pPr marL="342900" indent="-342900" algn="ctr" eaLnBrk="0" hangingPunct="0">
              <a:lnSpc>
                <a:spcPct val="110000"/>
              </a:lnSpc>
              <a:defRPr/>
            </a:pPr>
            <a:r>
              <a:rPr kumimoji="1" lang="en-US" sz="2400" b="1" dirty="0" smtClean="0">
                <a:solidFill>
                  <a:srgbClr val="FF0000"/>
                </a:solidFill>
                <a:sym typeface="Symbol" panose="05050102010706020507" pitchFamily="18" charset="2"/>
              </a:rPr>
              <a:t></a:t>
            </a:r>
            <a:r>
              <a:rPr kumimoji="1" lang="en-US" sz="2400" b="1" dirty="0" err="1" smtClean="0">
                <a:solidFill>
                  <a:srgbClr val="FF0000"/>
                </a:solidFill>
                <a:sym typeface="Symbol" panose="05050102010706020507" pitchFamily="18" charset="2"/>
              </a:rPr>
              <a:t>s</a:t>
            </a:r>
            <a:r>
              <a:rPr kumimoji="1" lang="en-US" sz="2400" b="1" baseline="-25000" dirty="0" err="1" smtClean="0">
                <a:solidFill>
                  <a:srgbClr val="FF0000"/>
                </a:solidFill>
                <a:sym typeface="Symbol" panose="05050102010706020507" pitchFamily="18" charset="2"/>
              </a:rPr>
              <a:t>NN</a:t>
            </a:r>
            <a:r>
              <a:rPr kumimoji="1" lang="en-US" sz="2400" b="1" dirty="0" smtClean="0">
                <a:solidFill>
                  <a:srgbClr val="FF0000"/>
                </a:solidFill>
                <a:sym typeface="Symbol" panose="05050102010706020507" pitchFamily="18" charset="2"/>
              </a:rPr>
              <a:t> = 4</a:t>
            </a:r>
            <a:r>
              <a:rPr kumimoji="1" lang="en-US" sz="2400" b="1" dirty="0" smtClean="0">
                <a:solidFill>
                  <a:srgbClr val="FF0000"/>
                </a:solidFill>
                <a:sym typeface="Apple Chancery"/>
              </a:rPr>
              <a:t> - 6 GeV ( </a:t>
            </a:r>
            <a:r>
              <a:rPr kumimoji="1" lang="en-US" sz="2400" b="1" baseline="30000" dirty="0" smtClean="0">
                <a:solidFill>
                  <a:srgbClr val="FF0000"/>
                </a:solidFill>
                <a:sym typeface="Apple Chancery"/>
              </a:rPr>
              <a:t>197</a:t>
            </a:r>
            <a:r>
              <a:rPr kumimoji="1" lang="en-US" sz="2400" b="1" dirty="0" smtClean="0">
                <a:solidFill>
                  <a:srgbClr val="FF0000"/>
                </a:solidFill>
                <a:sym typeface="Apple Chancery"/>
              </a:rPr>
              <a:t>Au</a:t>
            </a:r>
            <a:r>
              <a:rPr kumimoji="1" lang="en-US" sz="2400" b="1" baseline="30000" dirty="0" smtClean="0">
                <a:solidFill>
                  <a:srgbClr val="FF0000"/>
                </a:solidFill>
                <a:sym typeface="Apple Chancery"/>
              </a:rPr>
              <a:t>79+</a:t>
            </a:r>
            <a:r>
              <a:rPr kumimoji="1" lang="en-US" sz="2400" b="1" dirty="0" smtClean="0">
                <a:solidFill>
                  <a:srgbClr val="FF0000"/>
                </a:solidFill>
                <a:sym typeface="Apple Chancery"/>
              </a:rPr>
              <a:t> ions) </a:t>
            </a:r>
          </a:p>
          <a:p>
            <a:pPr marL="342900" indent="-342900" eaLnBrk="0" hangingPunct="0">
              <a:lnSpc>
                <a:spcPct val="110000"/>
              </a:lnSpc>
              <a:defRPr/>
            </a:pPr>
            <a:r>
              <a:rPr kumimoji="1" lang="en-US" sz="2000" b="1" dirty="0" smtClean="0">
                <a:solidFill>
                  <a:srgbClr val="0000CC"/>
                </a:solidFill>
                <a:sym typeface="Apple Chancery"/>
              </a:rPr>
              <a:t>	at the luminosity of </a:t>
            </a:r>
          </a:p>
          <a:p>
            <a:pPr marL="342900" indent="-342900" algn="ctr" eaLnBrk="0" hangingPunct="0">
              <a:lnSpc>
                <a:spcPct val="110000"/>
              </a:lnSpc>
              <a:defRPr/>
            </a:pPr>
            <a:r>
              <a:rPr kumimoji="1" lang="en-US" sz="2400" b="1" dirty="0" err="1" smtClean="0">
                <a:solidFill>
                  <a:srgbClr val="FF0000"/>
                </a:solidFill>
                <a:sym typeface="Apple Chancery"/>
              </a:rPr>
              <a:t>L</a:t>
            </a:r>
            <a:r>
              <a:rPr kumimoji="1" lang="en-US" sz="2400" b="1" baseline="-25000" dirty="0" err="1" smtClean="0">
                <a:solidFill>
                  <a:srgbClr val="FF0000"/>
                </a:solidFill>
                <a:sym typeface="Apple Chancery"/>
              </a:rPr>
              <a:t>start</a:t>
            </a:r>
            <a:r>
              <a:rPr kumimoji="1" lang="en-US" sz="2400" b="1" dirty="0" smtClean="0">
                <a:solidFill>
                  <a:srgbClr val="FF0000"/>
                </a:solidFill>
                <a:sym typeface="Apple Chancery"/>
              </a:rPr>
              <a:t> ≤ 5x10</a:t>
            </a:r>
            <a:r>
              <a:rPr kumimoji="1" lang="en-US" sz="2400" b="1" baseline="30000" dirty="0" smtClean="0">
                <a:solidFill>
                  <a:srgbClr val="FF0000"/>
                </a:solidFill>
                <a:sym typeface="Apple Chancery"/>
              </a:rPr>
              <a:t>25</a:t>
            </a:r>
            <a:r>
              <a:rPr kumimoji="1" lang="en-US" sz="2400" b="1" dirty="0" smtClean="0">
                <a:solidFill>
                  <a:srgbClr val="FF0000"/>
                </a:solidFill>
                <a:sym typeface="Apple Chancery"/>
              </a:rPr>
              <a:t> cm</a:t>
            </a:r>
            <a:r>
              <a:rPr kumimoji="1" lang="en-US" sz="2400" b="1" baseline="30000" dirty="0" smtClean="0">
                <a:solidFill>
                  <a:srgbClr val="FF0000"/>
                </a:solidFill>
                <a:sym typeface="Apple Chancery"/>
              </a:rPr>
              <a:t>-2</a:t>
            </a:r>
            <a:r>
              <a:rPr kumimoji="1" lang="en-US" sz="2400" b="1" dirty="0" smtClean="0">
                <a:solidFill>
                  <a:srgbClr val="FF0000"/>
                </a:solidFill>
                <a:sym typeface="Symbol"/>
              </a:rPr>
              <a:t>s</a:t>
            </a:r>
            <a:r>
              <a:rPr kumimoji="1" lang="en-US" sz="2400" b="1" baseline="30000" dirty="0" smtClean="0">
                <a:solidFill>
                  <a:srgbClr val="FF0000"/>
                </a:solidFill>
                <a:sym typeface="Symbol"/>
              </a:rPr>
              <a:t>-1</a:t>
            </a:r>
            <a:endParaRPr kumimoji="1" lang="en-US" sz="2400" b="1" dirty="0">
              <a:solidFill>
                <a:srgbClr val="FF0000"/>
              </a:solidFill>
              <a:sym typeface="Apple Chancery"/>
            </a:endParaRPr>
          </a:p>
        </p:txBody>
      </p:sp>
    </p:spTree>
    <p:extLst>
      <p:ext uri="{BB962C8B-B14F-4D97-AF65-F5344CB8AC3E}">
        <p14:creationId xmlns:p14="http://schemas.microsoft.com/office/powerpoint/2010/main" val="1487385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0" y="0"/>
            <a:ext cx="9238992" cy="6626969"/>
            <a:chOff x="0" y="0"/>
            <a:chExt cx="9238992" cy="6626969"/>
          </a:xfrm>
        </p:grpSpPr>
        <p:pic>
          <p:nvPicPr>
            <p:cNvPr id="30"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Text Box 2"/>
            <p:cNvSpPr txBox="1">
              <a:spLocks noChangeArrowheads="1"/>
            </p:cNvSpPr>
            <p:nvPr/>
          </p:nvSpPr>
          <p:spPr bwMode="auto">
            <a:xfrm>
              <a:off x="53717" y="45368"/>
              <a:ext cx="9185275" cy="535531"/>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pPr algn="ctr">
                <a:lnSpc>
                  <a:spcPct val="120000"/>
                </a:lnSpc>
              </a:pPr>
              <a:r>
                <a:rPr lang="en-US" sz="2400" b="1" dirty="0" smtClean="0">
                  <a:solidFill>
                    <a:srgbClr val="000066"/>
                  </a:solidFill>
                  <a:latin typeface="+mn-lt"/>
                  <a:cs typeface="Arial" charset="0"/>
                  <a:sym typeface="Apple Chancery" charset="0"/>
                </a:rPr>
                <a:t>5. NICA </a:t>
              </a:r>
              <a:r>
                <a:rPr lang="en-US" sz="2400" b="1" dirty="0">
                  <a:solidFill>
                    <a:srgbClr val="000066"/>
                  </a:solidFill>
                  <a:latin typeface="+mn-lt"/>
                  <a:cs typeface="Arial" charset="0"/>
                  <a:sym typeface="Apple Chancery" charset="0"/>
                </a:rPr>
                <a:t>– Stage </a:t>
              </a:r>
              <a:r>
                <a:rPr lang="en-US" sz="2400" b="1" dirty="0" smtClean="0">
                  <a:solidFill>
                    <a:srgbClr val="000066"/>
                  </a:solidFill>
                  <a:latin typeface="+mn-lt"/>
                  <a:cs typeface="Arial" charset="0"/>
                  <a:sym typeface="Apple Chancery" charset="0"/>
                </a:rPr>
                <a:t>III:  </a:t>
              </a:r>
              <a:r>
                <a:rPr lang="en-US" sz="2400" b="1" dirty="0">
                  <a:solidFill>
                    <a:srgbClr val="000066"/>
                  </a:solidFill>
                  <a:latin typeface="+mn-lt"/>
                  <a:cs typeface="Arial" charset="0"/>
                  <a:sym typeface="Apple Chancery" charset="0"/>
                </a:rPr>
                <a:t>Collider of polarized beams</a:t>
              </a:r>
              <a:endParaRPr lang="ru-RU" sz="2400" b="1" dirty="0">
                <a:solidFill>
                  <a:srgbClr val="000066"/>
                </a:solidFill>
                <a:latin typeface="+mn-lt"/>
                <a:cs typeface="Arial" charset="0"/>
                <a:sym typeface="Apple Chancery" charset="0"/>
              </a:endParaRPr>
            </a:p>
          </p:txBody>
        </p:sp>
        <p:grpSp>
          <p:nvGrpSpPr>
            <p:cNvPr id="6" name="Группа 32"/>
            <p:cNvGrpSpPr>
              <a:grpSpLocks/>
            </p:cNvGrpSpPr>
            <p:nvPr/>
          </p:nvGrpSpPr>
          <p:grpSpPr bwMode="auto">
            <a:xfrm>
              <a:off x="539552" y="1124744"/>
              <a:ext cx="7992888" cy="5112568"/>
              <a:chOff x="698500" y="511175"/>
              <a:chExt cx="7531100" cy="4916488"/>
            </a:xfrm>
          </p:grpSpPr>
          <p:pic>
            <p:nvPicPr>
              <p:cNvPr id="7"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511175"/>
                <a:ext cx="7531100" cy="491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Прямоугольник 31"/>
              <p:cNvSpPr>
                <a:spLocks noChangeArrowheads="1"/>
              </p:cNvSpPr>
              <p:nvPr/>
            </p:nvSpPr>
            <p:spPr bwMode="auto">
              <a:xfrm>
                <a:off x="6515994" y="1991830"/>
                <a:ext cx="1270540" cy="562347"/>
              </a:xfrm>
              <a:prstGeom prst="rect">
                <a:avLst/>
              </a:prstGeom>
              <a:solidFill>
                <a:srgbClr val="FF9900"/>
              </a:solidFill>
              <a:ln w="9525">
                <a:solidFill>
                  <a:schemeClr val="tx1"/>
                </a:solidFill>
                <a:miter lim="800000"/>
                <a:headEnd/>
                <a:tailEnd/>
              </a:ln>
            </p:spPr>
            <p:txBody>
              <a:bodyPr wrap="none">
                <a:spAutoFit/>
              </a:bodyPr>
              <a:lstStyle/>
              <a:p>
                <a:pPr algn="ctr"/>
                <a:r>
                  <a:rPr lang="en-US" sz="1600" b="1" dirty="0"/>
                  <a:t>Polarization</a:t>
                </a:r>
                <a:br>
                  <a:rPr lang="en-US" sz="1600" b="1" dirty="0"/>
                </a:br>
                <a:r>
                  <a:rPr lang="en-US" sz="1600" b="1" dirty="0"/>
                  <a:t>Control</a:t>
                </a:r>
                <a:endParaRPr lang="ru-RU" sz="1600" b="1" baseline="-25000" dirty="0"/>
              </a:p>
            </p:txBody>
          </p:sp>
          <p:sp>
            <p:nvSpPr>
              <p:cNvPr id="9" name="Прямоугольник 32"/>
              <p:cNvSpPr>
                <a:spLocks noChangeArrowheads="1"/>
              </p:cNvSpPr>
              <p:nvPr/>
            </p:nvSpPr>
            <p:spPr bwMode="auto">
              <a:xfrm>
                <a:off x="1276875" y="1860550"/>
                <a:ext cx="1270540" cy="562347"/>
              </a:xfrm>
              <a:prstGeom prst="rect">
                <a:avLst/>
              </a:prstGeom>
              <a:solidFill>
                <a:srgbClr val="FF9900"/>
              </a:solidFill>
              <a:ln w="9525">
                <a:solidFill>
                  <a:schemeClr val="tx1"/>
                </a:solidFill>
                <a:miter lim="800000"/>
                <a:headEnd/>
                <a:tailEnd/>
              </a:ln>
            </p:spPr>
            <p:txBody>
              <a:bodyPr wrap="none">
                <a:spAutoFit/>
              </a:bodyPr>
              <a:lstStyle/>
              <a:p>
                <a:pPr algn="ctr"/>
                <a:r>
                  <a:rPr lang="en-US" sz="1600" b="1" dirty="0"/>
                  <a:t>Polarization</a:t>
                </a:r>
              </a:p>
              <a:p>
                <a:pPr algn="ctr"/>
                <a:r>
                  <a:rPr lang="en-US" sz="1600" b="1" dirty="0"/>
                  <a:t>Control</a:t>
                </a:r>
                <a:r>
                  <a:rPr lang="en-US" b="1" dirty="0"/>
                  <a:t> </a:t>
                </a:r>
                <a:endParaRPr lang="ru-RU" b="1" baseline="-25000" dirty="0"/>
              </a:p>
            </p:txBody>
          </p:sp>
          <p:sp>
            <p:nvSpPr>
              <p:cNvPr id="10" name="TextBox 15"/>
              <p:cNvSpPr txBox="1">
                <a:spLocks noChangeArrowheads="1"/>
              </p:cNvSpPr>
              <p:nvPr/>
            </p:nvSpPr>
            <p:spPr bwMode="auto">
              <a:xfrm>
                <a:off x="3412866" y="2539004"/>
                <a:ext cx="2182813" cy="325570"/>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eaLnBrk="0" fontAlgn="base" hangingPunct="0">
                  <a:spcBef>
                    <a:spcPct val="0"/>
                  </a:spcBef>
                  <a:spcAft>
                    <a:spcPct val="0"/>
                  </a:spcAft>
                  <a:defRPr>
                    <a:solidFill>
                      <a:schemeClr val="tx1"/>
                    </a:solidFill>
                    <a:latin typeface="Calibri" charset="0"/>
                    <a:ea typeface="Arial" charset="0"/>
                  </a:defRPr>
                </a:lvl6pPr>
                <a:lvl7pPr marL="2971800" indent="-228600" eaLnBrk="0" fontAlgn="base" hangingPunct="0">
                  <a:spcBef>
                    <a:spcPct val="0"/>
                  </a:spcBef>
                  <a:spcAft>
                    <a:spcPct val="0"/>
                  </a:spcAft>
                  <a:defRPr>
                    <a:solidFill>
                      <a:schemeClr val="tx1"/>
                    </a:solidFill>
                    <a:latin typeface="Calibri" charset="0"/>
                    <a:ea typeface="Arial" charset="0"/>
                  </a:defRPr>
                </a:lvl7pPr>
                <a:lvl8pPr marL="3429000" indent="-228600" eaLnBrk="0" fontAlgn="base" hangingPunct="0">
                  <a:spcBef>
                    <a:spcPct val="0"/>
                  </a:spcBef>
                  <a:spcAft>
                    <a:spcPct val="0"/>
                  </a:spcAft>
                  <a:defRPr>
                    <a:solidFill>
                      <a:schemeClr val="tx1"/>
                    </a:solidFill>
                    <a:latin typeface="Calibri" charset="0"/>
                    <a:ea typeface="Arial" charset="0"/>
                  </a:defRPr>
                </a:lvl8pPr>
                <a:lvl9pPr marL="3886200" indent="-228600" eaLnBrk="0" fontAlgn="base" hangingPunct="0">
                  <a:spcBef>
                    <a:spcPct val="0"/>
                  </a:spcBef>
                  <a:spcAft>
                    <a:spcPct val="0"/>
                  </a:spcAft>
                  <a:defRPr>
                    <a:solidFill>
                      <a:schemeClr val="tx1"/>
                    </a:solidFill>
                    <a:latin typeface="Calibri" charset="0"/>
                    <a:ea typeface="Arial" charset="0"/>
                  </a:defRPr>
                </a:lvl9pPr>
              </a:lstStyle>
              <a:p>
                <a:pPr algn="ctr"/>
                <a:r>
                  <a:rPr lang="en-US" sz="1600" b="1" dirty="0"/>
                  <a:t>2-nd Solenoid </a:t>
                </a:r>
                <a:r>
                  <a:rPr lang="en-US" sz="1600" b="1" dirty="0">
                    <a:sym typeface="Symbol" charset="0"/>
                  </a:rPr>
                  <a:t>SS</a:t>
                </a:r>
                <a:endParaRPr lang="ru-RU" sz="1600" b="1" baseline="-25000" dirty="0"/>
              </a:p>
            </p:txBody>
          </p:sp>
          <p:sp>
            <p:nvSpPr>
              <p:cNvPr id="11" name="TextBox 15"/>
              <p:cNvSpPr txBox="1">
                <a:spLocks noChangeArrowheads="1"/>
              </p:cNvSpPr>
              <p:nvPr/>
            </p:nvSpPr>
            <p:spPr bwMode="auto">
              <a:xfrm>
                <a:off x="3440113" y="1739899"/>
                <a:ext cx="2160587" cy="325570"/>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eaLnBrk="0" fontAlgn="base" hangingPunct="0">
                  <a:spcBef>
                    <a:spcPct val="0"/>
                  </a:spcBef>
                  <a:spcAft>
                    <a:spcPct val="0"/>
                  </a:spcAft>
                  <a:defRPr>
                    <a:solidFill>
                      <a:schemeClr val="tx1"/>
                    </a:solidFill>
                    <a:latin typeface="Calibri" charset="0"/>
                    <a:ea typeface="Arial" charset="0"/>
                  </a:defRPr>
                </a:lvl6pPr>
                <a:lvl7pPr marL="2971800" indent="-228600" eaLnBrk="0" fontAlgn="base" hangingPunct="0">
                  <a:spcBef>
                    <a:spcPct val="0"/>
                  </a:spcBef>
                  <a:spcAft>
                    <a:spcPct val="0"/>
                  </a:spcAft>
                  <a:defRPr>
                    <a:solidFill>
                      <a:schemeClr val="tx1"/>
                    </a:solidFill>
                    <a:latin typeface="Calibri" charset="0"/>
                    <a:ea typeface="Arial" charset="0"/>
                  </a:defRPr>
                </a:lvl7pPr>
                <a:lvl8pPr marL="3429000" indent="-228600" eaLnBrk="0" fontAlgn="base" hangingPunct="0">
                  <a:spcBef>
                    <a:spcPct val="0"/>
                  </a:spcBef>
                  <a:spcAft>
                    <a:spcPct val="0"/>
                  </a:spcAft>
                  <a:defRPr>
                    <a:solidFill>
                      <a:schemeClr val="tx1"/>
                    </a:solidFill>
                    <a:latin typeface="Calibri" charset="0"/>
                    <a:ea typeface="Arial" charset="0"/>
                  </a:defRPr>
                </a:lvl8pPr>
                <a:lvl9pPr marL="3886200" indent="-228600" eaLnBrk="0" fontAlgn="base" hangingPunct="0">
                  <a:spcBef>
                    <a:spcPct val="0"/>
                  </a:spcBef>
                  <a:spcAft>
                    <a:spcPct val="0"/>
                  </a:spcAft>
                  <a:defRPr>
                    <a:solidFill>
                      <a:schemeClr val="tx1"/>
                    </a:solidFill>
                    <a:latin typeface="Calibri" charset="0"/>
                    <a:ea typeface="Arial" charset="0"/>
                  </a:defRPr>
                </a:lvl9pPr>
              </a:lstStyle>
              <a:p>
                <a:pPr algn="ctr"/>
                <a:r>
                  <a:rPr lang="en-US" sz="1600" b="1" dirty="0"/>
                  <a:t>1-st Solenoid </a:t>
                </a:r>
                <a:r>
                  <a:rPr lang="en-US" sz="1600" b="1" dirty="0">
                    <a:sym typeface="Symbol" charset="0"/>
                  </a:rPr>
                  <a:t>SS</a:t>
                </a:r>
                <a:endParaRPr lang="ru-RU" sz="1600" b="1" baseline="-25000" dirty="0"/>
              </a:p>
            </p:txBody>
          </p:sp>
          <p:sp>
            <p:nvSpPr>
              <p:cNvPr id="12" name="Line 73"/>
              <p:cNvSpPr>
                <a:spLocks noChangeShapeType="1"/>
              </p:cNvSpPr>
              <p:nvPr/>
            </p:nvSpPr>
            <p:spPr bwMode="auto">
              <a:xfrm flipV="1">
                <a:off x="1917700" y="1093788"/>
                <a:ext cx="506413" cy="7461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3" name="Line 74"/>
              <p:cNvSpPr>
                <a:spLocks noChangeShapeType="1"/>
              </p:cNvSpPr>
              <p:nvPr/>
            </p:nvSpPr>
            <p:spPr bwMode="auto">
              <a:xfrm>
                <a:off x="1917700" y="2422897"/>
                <a:ext cx="485775" cy="104102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4" name="Line 75"/>
              <p:cNvSpPr>
                <a:spLocks noChangeShapeType="1"/>
              </p:cNvSpPr>
              <p:nvPr/>
            </p:nvSpPr>
            <p:spPr bwMode="auto">
              <a:xfrm flipH="1" flipV="1">
                <a:off x="6542088" y="1114424"/>
                <a:ext cx="640709" cy="87740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5" name="Line 76"/>
              <p:cNvSpPr>
                <a:spLocks noChangeShapeType="1"/>
              </p:cNvSpPr>
              <p:nvPr/>
            </p:nvSpPr>
            <p:spPr bwMode="auto">
              <a:xfrm flipH="1">
                <a:off x="6543675" y="2573339"/>
                <a:ext cx="639123" cy="9017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6" name="Rectangle 79"/>
              <p:cNvSpPr>
                <a:spLocks noChangeArrowheads="1"/>
              </p:cNvSpPr>
              <p:nvPr/>
            </p:nvSpPr>
            <p:spPr bwMode="auto">
              <a:xfrm>
                <a:off x="4368800" y="3487738"/>
                <a:ext cx="236538" cy="384175"/>
              </a:xfrm>
              <a:prstGeom prst="rect">
                <a:avLst/>
              </a:prstGeom>
              <a:solidFill>
                <a:srgbClr val="FF0000"/>
              </a:solidFill>
              <a:ln w="9525">
                <a:solidFill>
                  <a:schemeClr val="tx1"/>
                </a:solidFill>
                <a:miter lim="800000"/>
                <a:headEnd/>
                <a:tailEnd/>
              </a:ln>
            </p:spPr>
            <p:txBody>
              <a:bodyPr wrap="none" anchor="ctr"/>
              <a:lstStyle/>
              <a:p>
                <a:endParaRPr lang="ru-RU"/>
              </a:p>
            </p:txBody>
          </p:sp>
          <p:sp>
            <p:nvSpPr>
              <p:cNvPr id="17" name="Rectangle 80"/>
              <p:cNvSpPr>
                <a:spLocks noChangeArrowheads="1"/>
              </p:cNvSpPr>
              <p:nvPr/>
            </p:nvSpPr>
            <p:spPr bwMode="auto">
              <a:xfrm>
                <a:off x="4368800" y="685800"/>
                <a:ext cx="236538" cy="384175"/>
              </a:xfrm>
              <a:prstGeom prst="rect">
                <a:avLst/>
              </a:prstGeom>
              <a:solidFill>
                <a:srgbClr val="FF0000"/>
              </a:solidFill>
              <a:ln w="9525">
                <a:solidFill>
                  <a:schemeClr val="tx1"/>
                </a:solidFill>
                <a:miter lim="800000"/>
                <a:headEnd/>
                <a:tailEnd/>
              </a:ln>
            </p:spPr>
            <p:txBody>
              <a:bodyPr wrap="none" anchor="ctr"/>
              <a:lstStyle/>
              <a:p>
                <a:endParaRPr lang="ru-RU"/>
              </a:p>
            </p:txBody>
          </p:sp>
          <p:sp>
            <p:nvSpPr>
              <p:cNvPr id="18" name="Text Box 81"/>
              <p:cNvSpPr txBox="1">
                <a:spLocks noChangeArrowheads="1"/>
              </p:cNvSpPr>
              <p:nvPr/>
            </p:nvSpPr>
            <p:spPr bwMode="auto">
              <a:xfrm>
                <a:off x="4187146" y="3186139"/>
                <a:ext cx="599846" cy="38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eaLnBrk="0" fontAlgn="base" hangingPunct="0">
                  <a:spcBef>
                    <a:spcPct val="0"/>
                  </a:spcBef>
                  <a:spcAft>
                    <a:spcPct val="0"/>
                  </a:spcAft>
                  <a:defRPr>
                    <a:solidFill>
                      <a:schemeClr val="tx1"/>
                    </a:solidFill>
                    <a:latin typeface="Calibri" charset="0"/>
                    <a:ea typeface="Arial" charset="0"/>
                  </a:defRPr>
                </a:lvl6pPr>
                <a:lvl7pPr marL="2971800" indent="-228600" eaLnBrk="0" fontAlgn="base" hangingPunct="0">
                  <a:spcBef>
                    <a:spcPct val="0"/>
                  </a:spcBef>
                  <a:spcAft>
                    <a:spcPct val="0"/>
                  </a:spcAft>
                  <a:defRPr>
                    <a:solidFill>
                      <a:schemeClr val="tx1"/>
                    </a:solidFill>
                    <a:latin typeface="Calibri" charset="0"/>
                    <a:ea typeface="Arial" charset="0"/>
                  </a:defRPr>
                </a:lvl7pPr>
                <a:lvl8pPr marL="3429000" indent="-228600" eaLnBrk="0" fontAlgn="base" hangingPunct="0">
                  <a:spcBef>
                    <a:spcPct val="0"/>
                  </a:spcBef>
                  <a:spcAft>
                    <a:spcPct val="0"/>
                  </a:spcAft>
                  <a:defRPr>
                    <a:solidFill>
                      <a:schemeClr val="tx1"/>
                    </a:solidFill>
                    <a:latin typeface="Calibri" charset="0"/>
                    <a:ea typeface="Arial" charset="0"/>
                  </a:defRPr>
                </a:lvl8pPr>
                <a:lvl9pPr marL="3886200" indent="-228600" eaLnBrk="0" fontAlgn="base" hangingPunct="0">
                  <a:spcBef>
                    <a:spcPct val="0"/>
                  </a:spcBef>
                  <a:spcAft>
                    <a:spcPct val="0"/>
                  </a:spcAft>
                  <a:defRPr>
                    <a:solidFill>
                      <a:schemeClr val="tx1"/>
                    </a:solidFill>
                    <a:latin typeface="Calibri" charset="0"/>
                    <a:ea typeface="Arial" charset="0"/>
                  </a:defRPr>
                </a:lvl9pPr>
              </a:lstStyle>
              <a:p>
                <a:pPr>
                  <a:spcBef>
                    <a:spcPct val="50000"/>
                  </a:spcBef>
                </a:pPr>
                <a:r>
                  <a:rPr lang="en-US" sz="2000" b="1" dirty="0"/>
                  <a:t>SPD</a:t>
                </a:r>
                <a:endParaRPr lang="ru-RU" sz="2000" b="1" dirty="0"/>
              </a:p>
            </p:txBody>
          </p:sp>
          <p:sp>
            <p:nvSpPr>
              <p:cNvPr id="19" name="Text Box 82"/>
              <p:cNvSpPr txBox="1">
                <a:spLocks noChangeArrowheads="1"/>
              </p:cNvSpPr>
              <p:nvPr/>
            </p:nvSpPr>
            <p:spPr bwMode="auto">
              <a:xfrm>
                <a:off x="4178301" y="1016000"/>
                <a:ext cx="726759" cy="38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eaLnBrk="0" fontAlgn="base" hangingPunct="0">
                  <a:spcBef>
                    <a:spcPct val="0"/>
                  </a:spcBef>
                  <a:spcAft>
                    <a:spcPct val="0"/>
                  </a:spcAft>
                  <a:defRPr>
                    <a:solidFill>
                      <a:schemeClr val="tx1"/>
                    </a:solidFill>
                    <a:latin typeface="Calibri" charset="0"/>
                    <a:ea typeface="Arial" charset="0"/>
                  </a:defRPr>
                </a:lvl6pPr>
                <a:lvl7pPr marL="2971800" indent="-228600" eaLnBrk="0" fontAlgn="base" hangingPunct="0">
                  <a:spcBef>
                    <a:spcPct val="0"/>
                  </a:spcBef>
                  <a:spcAft>
                    <a:spcPct val="0"/>
                  </a:spcAft>
                  <a:defRPr>
                    <a:solidFill>
                      <a:schemeClr val="tx1"/>
                    </a:solidFill>
                    <a:latin typeface="Calibri" charset="0"/>
                    <a:ea typeface="Arial" charset="0"/>
                  </a:defRPr>
                </a:lvl7pPr>
                <a:lvl8pPr marL="3429000" indent="-228600" eaLnBrk="0" fontAlgn="base" hangingPunct="0">
                  <a:spcBef>
                    <a:spcPct val="0"/>
                  </a:spcBef>
                  <a:spcAft>
                    <a:spcPct val="0"/>
                  </a:spcAft>
                  <a:defRPr>
                    <a:solidFill>
                      <a:schemeClr val="tx1"/>
                    </a:solidFill>
                    <a:latin typeface="Calibri" charset="0"/>
                    <a:ea typeface="Arial" charset="0"/>
                  </a:defRPr>
                </a:lvl8pPr>
                <a:lvl9pPr marL="3886200" indent="-228600" eaLnBrk="0" fontAlgn="base" hangingPunct="0">
                  <a:spcBef>
                    <a:spcPct val="0"/>
                  </a:spcBef>
                  <a:spcAft>
                    <a:spcPct val="0"/>
                  </a:spcAft>
                  <a:defRPr>
                    <a:solidFill>
                      <a:schemeClr val="tx1"/>
                    </a:solidFill>
                    <a:latin typeface="Calibri" charset="0"/>
                    <a:ea typeface="Arial" charset="0"/>
                  </a:defRPr>
                </a:lvl9pPr>
              </a:lstStyle>
              <a:p>
                <a:pPr algn="ctr">
                  <a:spcBef>
                    <a:spcPct val="50000"/>
                  </a:spcBef>
                </a:pPr>
                <a:r>
                  <a:rPr lang="en-US" sz="2000" b="1" dirty="0"/>
                  <a:t>MPD</a:t>
                </a:r>
                <a:endParaRPr lang="ru-RU" sz="2000" b="1" dirty="0"/>
              </a:p>
            </p:txBody>
          </p:sp>
          <p:grpSp>
            <p:nvGrpSpPr>
              <p:cNvPr id="20" name="Group 89"/>
              <p:cNvGrpSpPr>
                <a:grpSpLocks/>
              </p:cNvGrpSpPr>
              <p:nvPr/>
            </p:nvGrpSpPr>
            <p:grpSpPr bwMode="auto">
              <a:xfrm>
                <a:off x="2960032" y="1228730"/>
                <a:ext cx="3026728" cy="508002"/>
                <a:chOff x="1864" y="774"/>
                <a:chExt cx="1906" cy="320"/>
              </a:xfrm>
            </p:grpSpPr>
            <p:sp>
              <p:nvSpPr>
                <p:cNvPr id="26" name="Line 71"/>
                <p:cNvSpPr>
                  <a:spLocks noChangeShapeType="1"/>
                </p:cNvSpPr>
                <p:nvPr/>
              </p:nvSpPr>
              <p:spPr bwMode="auto">
                <a:xfrm flipH="1" flipV="1">
                  <a:off x="1866" y="781"/>
                  <a:ext cx="1" cy="19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27" name="Line 72"/>
                <p:cNvSpPr>
                  <a:spLocks noChangeShapeType="1"/>
                </p:cNvSpPr>
                <p:nvPr/>
              </p:nvSpPr>
              <p:spPr bwMode="auto">
                <a:xfrm flipV="1">
                  <a:off x="3763" y="774"/>
                  <a:ext cx="7" cy="20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28" name="Line 87"/>
                <p:cNvSpPr>
                  <a:spLocks noChangeShapeType="1"/>
                </p:cNvSpPr>
                <p:nvPr/>
              </p:nvSpPr>
              <p:spPr bwMode="auto">
                <a:xfrm flipV="1">
                  <a:off x="2827" y="980"/>
                  <a:ext cx="0" cy="11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ru-RU"/>
                </a:p>
              </p:txBody>
            </p:sp>
            <p:sp>
              <p:nvSpPr>
                <p:cNvPr id="29" name="Line 88"/>
                <p:cNvSpPr>
                  <a:spLocks noChangeShapeType="1"/>
                </p:cNvSpPr>
                <p:nvPr/>
              </p:nvSpPr>
              <p:spPr bwMode="auto">
                <a:xfrm>
                  <a:off x="1864" y="980"/>
                  <a:ext cx="189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ru-RU"/>
                </a:p>
              </p:txBody>
            </p:sp>
          </p:grpSp>
          <p:grpSp>
            <p:nvGrpSpPr>
              <p:cNvPr id="21" name="Group 90"/>
              <p:cNvGrpSpPr>
                <a:grpSpLocks/>
              </p:cNvGrpSpPr>
              <p:nvPr/>
            </p:nvGrpSpPr>
            <p:grpSpPr bwMode="auto">
              <a:xfrm flipV="1">
                <a:off x="2958445" y="2846382"/>
                <a:ext cx="3026728" cy="508002"/>
                <a:chOff x="1864" y="774"/>
                <a:chExt cx="1906" cy="320"/>
              </a:xfrm>
            </p:grpSpPr>
            <p:sp>
              <p:nvSpPr>
                <p:cNvPr id="22" name="Line 91"/>
                <p:cNvSpPr>
                  <a:spLocks noChangeShapeType="1"/>
                </p:cNvSpPr>
                <p:nvPr/>
              </p:nvSpPr>
              <p:spPr bwMode="auto">
                <a:xfrm flipH="1" flipV="1">
                  <a:off x="1866" y="781"/>
                  <a:ext cx="1" cy="19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23" name="Line 92"/>
                <p:cNvSpPr>
                  <a:spLocks noChangeShapeType="1"/>
                </p:cNvSpPr>
                <p:nvPr/>
              </p:nvSpPr>
              <p:spPr bwMode="auto">
                <a:xfrm flipV="1">
                  <a:off x="3763" y="774"/>
                  <a:ext cx="7" cy="20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24" name="Line 93"/>
                <p:cNvSpPr>
                  <a:spLocks noChangeShapeType="1"/>
                </p:cNvSpPr>
                <p:nvPr/>
              </p:nvSpPr>
              <p:spPr bwMode="auto">
                <a:xfrm flipV="1">
                  <a:off x="2827" y="980"/>
                  <a:ext cx="0" cy="11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ru-RU"/>
                </a:p>
              </p:txBody>
            </p:sp>
            <p:sp>
              <p:nvSpPr>
                <p:cNvPr id="25" name="Line 94"/>
                <p:cNvSpPr>
                  <a:spLocks noChangeShapeType="1"/>
                </p:cNvSpPr>
                <p:nvPr/>
              </p:nvSpPr>
              <p:spPr bwMode="auto">
                <a:xfrm>
                  <a:off x="1864" y="980"/>
                  <a:ext cx="189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ru-RU"/>
                </a:p>
              </p:txBody>
            </p:sp>
          </p:grpSp>
        </p:grpSp>
        <p:sp>
          <p:nvSpPr>
            <p:cNvPr id="31" name="TextBox 57"/>
            <p:cNvSpPr txBox="1">
              <a:spLocks noChangeArrowheads="1"/>
            </p:cNvSpPr>
            <p:nvPr/>
          </p:nvSpPr>
          <p:spPr bwMode="auto">
            <a:xfrm>
              <a:off x="799688" y="6165304"/>
              <a:ext cx="75887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eaLnBrk="0" fontAlgn="base" hangingPunct="0">
                <a:spcBef>
                  <a:spcPct val="0"/>
                </a:spcBef>
                <a:spcAft>
                  <a:spcPct val="0"/>
                </a:spcAft>
                <a:defRPr>
                  <a:solidFill>
                    <a:schemeClr val="tx1"/>
                  </a:solidFill>
                  <a:latin typeface="Calibri" charset="0"/>
                  <a:ea typeface="Arial" charset="0"/>
                </a:defRPr>
              </a:lvl6pPr>
              <a:lvl7pPr marL="2971800" indent="-228600" eaLnBrk="0" fontAlgn="base" hangingPunct="0">
                <a:spcBef>
                  <a:spcPct val="0"/>
                </a:spcBef>
                <a:spcAft>
                  <a:spcPct val="0"/>
                </a:spcAft>
                <a:defRPr>
                  <a:solidFill>
                    <a:schemeClr val="tx1"/>
                  </a:solidFill>
                  <a:latin typeface="Calibri" charset="0"/>
                  <a:ea typeface="Arial" charset="0"/>
                </a:defRPr>
              </a:lvl7pPr>
              <a:lvl8pPr marL="3429000" indent="-228600" eaLnBrk="0" fontAlgn="base" hangingPunct="0">
                <a:spcBef>
                  <a:spcPct val="0"/>
                </a:spcBef>
                <a:spcAft>
                  <a:spcPct val="0"/>
                </a:spcAft>
                <a:defRPr>
                  <a:solidFill>
                    <a:schemeClr val="tx1"/>
                  </a:solidFill>
                  <a:latin typeface="Calibri" charset="0"/>
                  <a:ea typeface="Arial" charset="0"/>
                </a:defRPr>
              </a:lvl8pPr>
              <a:lvl9pPr marL="3886200" indent="-228600" eaLnBrk="0" fontAlgn="base" hangingPunct="0">
                <a:spcBef>
                  <a:spcPct val="0"/>
                </a:spcBef>
                <a:spcAft>
                  <a:spcPct val="0"/>
                </a:spcAft>
                <a:defRPr>
                  <a:solidFill>
                    <a:schemeClr val="tx1"/>
                  </a:solidFill>
                  <a:latin typeface="Calibri" charset="0"/>
                  <a:ea typeface="Arial" charset="0"/>
                </a:defRPr>
              </a:lvl9pPr>
            </a:lstStyle>
            <a:p>
              <a:r>
                <a:rPr lang="en-US" sz="2400" b="1" dirty="0"/>
                <a:t>Spin diagnostics </a:t>
              </a:r>
              <a:r>
                <a:rPr lang="en-US" sz="2400" b="1" dirty="0" smtClean="0"/>
                <a:t>+ </a:t>
              </a:r>
              <a:r>
                <a:rPr lang="en-US" sz="2400" b="1" dirty="0"/>
                <a:t>Superconducting solenoids at field &lt; 8 </a:t>
              </a:r>
              <a:r>
                <a:rPr lang="en-US" sz="2400" b="1" dirty="0" smtClean="0"/>
                <a:t>T</a:t>
              </a:r>
              <a:endParaRPr lang="ru-RU" sz="2400" b="1" dirty="0"/>
            </a:p>
          </p:txBody>
        </p:sp>
      </p:grpSp>
      <p:sp>
        <p:nvSpPr>
          <p:cNvPr id="2" name="TextBox 1"/>
          <p:cNvSpPr txBox="1"/>
          <p:nvPr/>
        </p:nvSpPr>
        <p:spPr>
          <a:xfrm>
            <a:off x="1988862" y="516295"/>
            <a:ext cx="5210388" cy="830997"/>
          </a:xfrm>
          <a:prstGeom prst="rect">
            <a:avLst/>
          </a:prstGeom>
          <a:solidFill>
            <a:schemeClr val="bg1"/>
          </a:solidFill>
          <a:ln w="19050">
            <a:solidFill>
              <a:schemeClr val="tx1"/>
            </a:solidFill>
          </a:ln>
        </p:spPr>
        <p:txBody>
          <a:bodyPr wrap="square" rtlCol="0">
            <a:spAutoFit/>
          </a:bodyPr>
          <a:lstStyle/>
          <a:p>
            <a:r>
              <a:rPr lang="en-US" sz="2400" b="1" dirty="0" smtClean="0"/>
              <a:t>One of very preliminary versions - </a:t>
            </a:r>
          </a:p>
          <a:p>
            <a:r>
              <a:rPr lang="en-US" sz="2400" b="1" dirty="0"/>
              <a:t>t</a:t>
            </a:r>
            <a:r>
              <a:rPr lang="en-US" sz="2400" b="1" dirty="0" smtClean="0"/>
              <a:t>o be analyzed and developed.</a:t>
            </a:r>
            <a:endParaRPr lang="ru-RU" sz="2400" b="1" dirty="0"/>
          </a:p>
        </p:txBody>
      </p:sp>
      <p:sp>
        <p:nvSpPr>
          <p:cNvPr id="60" name="TextBox 59"/>
          <p:cNvSpPr txBox="1"/>
          <p:nvPr/>
        </p:nvSpPr>
        <p:spPr>
          <a:xfrm>
            <a:off x="3152317" y="3868599"/>
            <a:ext cx="2979534" cy="338554"/>
          </a:xfrm>
          <a:prstGeom prst="rect">
            <a:avLst/>
          </a:prstGeom>
          <a:solidFill>
            <a:schemeClr val="bg1"/>
          </a:solidFill>
          <a:ln w="19050">
            <a:noFill/>
          </a:ln>
        </p:spPr>
        <p:txBody>
          <a:bodyPr wrap="square" rtlCol="0">
            <a:spAutoFit/>
          </a:bodyPr>
          <a:lstStyle/>
          <a:p>
            <a:r>
              <a:rPr lang="en-US" b="1" dirty="0" smtClean="0"/>
              <a:t>Spin Physics Detector (SPD)</a:t>
            </a:r>
            <a:endParaRPr lang="ru-RU" b="1" dirty="0"/>
          </a:p>
        </p:txBody>
      </p:sp>
    </p:spTree>
    <p:extLst>
      <p:ext uri="{BB962C8B-B14F-4D97-AF65-F5344CB8AC3E}">
        <p14:creationId xmlns:p14="http://schemas.microsoft.com/office/powerpoint/2010/main" val="79355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0" y="0"/>
            <a:ext cx="9144000" cy="4858710"/>
            <a:chOff x="0" y="0"/>
            <a:chExt cx="9144000" cy="4858710"/>
          </a:xfrm>
        </p:grpSpPr>
        <p:pic>
          <p:nvPicPr>
            <p:cNvPr id="6"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TextBox 7"/>
            <p:cNvSpPr txBox="1">
              <a:spLocks noChangeArrowheads="1"/>
            </p:cNvSpPr>
            <p:nvPr/>
          </p:nvSpPr>
          <p:spPr bwMode="auto">
            <a:xfrm>
              <a:off x="489775" y="257939"/>
              <a:ext cx="84249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lang="en-US" sz="2000" b="1" dirty="0">
                  <a:solidFill>
                    <a:srgbClr val="FF0000"/>
                  </a:solidFill>
                  <a:sym typeface="Apple Chancery"/>
                </a:rPr>
                <a:t>6. Requirements and questions (to be discussed and answered)</a:t>
              </a:r>
              <a:endParaRPr kumimoji="0" lang="en-US" altLang="ru-RU" sz="2000" b="1" dirty="0">
                <a:solidFill>
                  <a:srgbClr val="000090"/>
                </a:solidFill>
                <a:ea typeface="SimSun" charset="0"/>
                <a:cs typeface="Arial" charset="0"/>
              </a:endParaRPr>
            </a:p>
          </p:txBody>
        </p:sp>
        <p:sp>
          <p:nvSpPr>
            <p:cNvPr id="10" name="Прямоугольник 1"/>
            <p:cNvSpPr>
              <a:spLocks noChangeArrowheads="1"/>
            </p:cNvSpPr>
            <p:nvPr/>
          </p:nvSpPr>
          <p:spPr bwMode="auto">
            <a:xfrm>
              <a:off x="473534" y="836712"/>
              <a:ext cx="8642350" cy="4021998"/>
            </a:xfrm>
            <a:prstGeom prst="rect">
              <a:avLst/>
            </a:prstGeom>
            <a:no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114000"/>
                </a:lnSpc>
                <a:spcBef>
                  <a:spcPct val="0"/>
                </a:spcBef>
                <a:spcAft>
                  <a:spcPts val="0"/>
                </a:spcAft>
                <a:buNone/>
              </a:pPr>
              <a:r>
                <a:rPr lang="en-US" altLang="ru-RU" sz="2400" b="1" dirty="0" smtClean="0">
                  <a:solidFill>
                    <a:srgbClr val="333399"/>
                  </a:solidFill>
                </a:rPr>
                <a:t>6.1. Choice of colliding nuclei</a:t>
              </a:r>
            </a:p>
            <a:p>
              <a:pPr marL="0" indent="0">
                <a:lnSpc>
                  <a:spcPct val="114000"/>
                </a:lnSpc>
                <a:spcBef>
                  <a:spcPct val="0"/>
                </a:spcBef>
                <a:spcAft>
                  <a:spcPts val="0"/>
                </a:spcAft>
                <a:buAutoNum type="alphaLcParenR"/>
              </a:pPr>
              <a:r>
                <a:rPr lang="en-US" altLang="ru-RU" sz="2000" b="1" dirty="0" smtClean="0">
                  <a:solidFill>
                    <a:srgbClr val="333399"/>
                  </a:solidFill>
                </a:rPr>
                <a:t> </a:t>
              </a:r>
              <a:r>
                <a:rPr lang="en-US" altLang="ru-RU" sz="2000" b="1" baseline="30000" dirty="0" smtClean="0">
                  <a:solidFill>
                    <a:srgbClr val="333399"/>
                  </a:solidFill>
                </a:rPr>
                <a:t>197</a:t>
              </a:r>
              <a:r>
                <a:rPr lang="en-US" altLang="ru-RU" sz="2000" b="1" dirty="0" smtClean="0">
                  <a:solidFill>
                    <a:srgbClr val="333399"/>
                  </a:solidFill>
                </a:rPr>
                <a:t>Au</a:t>
              </a:r>
              <a:r>
                <a:rPr lang="en-US" altLang="ru-RU" sz="2000" b="1" baseline="30000" dirty="0" smtClean="0">
                  <a:solidFill>
                    <a:srgbClr val="333399"/>
                  </a:solidFill>
                </a:rPr>
                <a:t>79+</a:t>
              </a:r>
              <a:r>
                <a:rPr lang="en-US" altLang="ru-RU" sz="2000" b="1" dirty="0" smtClean="0">
                  <a:solidFill>
                    <a:srgbClr val="333399"/>
                  </a:solidFill>
                </a:rPr>
                <a:t> </a:t>
              </a:r>
              <a:r>
                <a:rPr lang="en-US" altLang="ru-RU" sz="2000" b="1" dirty="0" smtClean="0">
                  <a:solidFill>
                    <a:srgbClr val="333399"/>
                  </a:solidFill>
                  <a:sym typeface="Symbol" panose="05050102010706020507" pitchFamily="18" charset="2"/>
                </a:rPr>
                <a:t> </a:t>
              </a:r>
              <a:r>
                <a:rPr lang="en-US" altLang="ru-RU" sz="2000" b="1" baseline="30000" dirty="0">
                  <a:solidFill>
                    <a:srgbClr val="333399"/>
                  </a:solidFill>
                </a:rPr>
                <a:t>197</a:t>
              </a:r>
              <a:r>
                <a:rPr lang="en-US" altLang="ru-RU" sz="2000" b="1" dirty="0">
                  <a:solidFill>
                    <a:srgbClr val="333399"/>
                  </a:solidFill>
                </a:rPr>
                <a:t>Au</a:t>
              </a:r>
              <a:r>
                <a:rPr lang="en-US" altLang="ru-RU" sz="2000" b="1" baseline="30000" dirty="0">
                  <a:solidFill>
                    <a:srgbClr val="333399"/>
                  </a:solidFill>
                </a:rPr>
                <a:t>79</a:t>
              </a:r>
              <a:r>
                <a:rPr lang="en-US" altLang="ru-RU" sz="2000" b="1" baseline="30000" dirty="0" smtClean="0">
                  <a:solidFill>
                    <a:srgbClr val="333399"/>
                  </a:solidFill>
                </a:rPr>
                <a:t>+</a:t>
              </a:r>
              <a:r>
                <a:rPr lang="en-US" altLang="ru-RU" sz="2000" b="1" dirty="0" smtClean="0">
                  <a:solidFill>
                    <a:srgbClr val="333399"/>
                  </a:solidFill>
                </a:rPr>
                <a:t> - main project option</a:t>
              </a:r>
            </a:p>
            <a:p>
              <a:pPr marL="0" indent="0">
                <a:lnSpc>
                  <a:spcPct val="114000"/>
                </a:lnSpc>
                <a:spcBef>
                  <a:spcPct val="0"/>
                </a:spcBef>
                <a:spcAft>
                  <a:spcPts val="0"/>
                </a:spcAft>
                <a:buAutoNum type="alphaLcParenR"/>
              </a:pPr>
              <a:r>
                <a:rPr lang="en-US" altLang="ru-RU" sz="2000" b="1" dirty="0" smtClean="0">
                  <a:solidFill>
                    <a:srgbClr val="333399"/>
                  </a:solidFill>
                </a:rPr>
                <a:t> </a:t>
              </a:r>
              <a:r>
                <a:rPr lang="en-US" altLang="ru-RU" sz="2000" b="1" baseline="30000" dirty="0" smtClean="0">
                  <a:solidFill>
                    <a:srgbClr val="333399"/>
                  </a:solidFill>
                </a:rPr>
                <a:t>197</a:t>
              </a:r>
              <a:r>
                <a:rPr lang="en-US" altLang="ru-RU" sz="2000" b="1" dirty="0" smtClean="0">
                  <a:solidFill>
                    <a:srgbClr val="333399"/>
                  </a:solidFill>
                </a:rPr>
                <a:t>Au</a:t>
              </a:r>
              <a:r>
                <a:rPr lang="en-US" altLang="ru-RU" sz="2000" b="1" baseline="30000" dirty="0" smtClean="0">
                  <a:solidFill>
                    <a:srgbClr val="333399"/>
                  </a:solidFill>
                </a:rPr>
                <a:t>79+</a:t>
              </a:r>
              <a:r>
                <a:rPr lang="en-US" altLang="ru-RU" sz="2000" b="1" dirty="0" smtClean="0">
                  <a:solidFill>
                    <a:srgbClr val="333399"/>
                  </a:solidFill>
                </a:rPr>
                <a:t> </a:t>
              </a:r>
              <a:r>
                <a:rPr lang="en-US" altLang="ru-RU" sz="2000" b="1" dirty="0" smtClean="0">
                  <a:solidFill>
                    <a:srgbClr val="333399"/>
                  </a:solidFill>
                  <a:sym typeface="Symbol" panose="05050102010706020507" pitchFamily="18" charset="2"/>
                </a:rPr>
                <a:t> p – main candidate for asymmetric collision mode</a:t>
              </a:r>
            </a:p>
            <a:p>
              <a:pPr marL="0" indent="0">
                <a:lnSpc>
                  <a:spcPct val="114000"/>
                </a:lnSpc>
                <a:spcBef>
                  <a:spcPct val="0"/>
                </a:spcBef>
                <a:spcAft>
                  <a:spcPts val="0"/>
                </a:spcAft>
                <a:buNone/>
              </a:pPr>
              <a:r>
                <a:rPr lang="en-US" altLang="ru-RU" sz="2000" b="1" u="sng" dirty="0" smtClean="0">
                  <a:solidFill>
                    <a:srgbClr val="FF0000"/>
                  </a:solidFill>
                  <a:sym typeface="Symbol" panose="05050102010706020507" pitchFamily="18" charset="2"/>
                </a:rPr>
                <a:t>The questions</a:t>
              </a:r>
              <a:r>
                <a:rPr lang="en-US" altLang="ru-RU" sz="2000" b="1" dirty="0" smtClean="0">
                  <a:solidFill>
                    <a:srgbClr val="333399"/>
                  </a:solidFill>
                  <a:sym typeface="Symbol" panose="05050102010706020507" pitchFamily="18" charset="2"/>
                </a:rPr>
                <a:t>:</a:t>
              </a:r>
            </a:p>
            <a:p>
              <a:pPr marL="0" indent="0">
                <a:lnSpc>
                  <a:spcPct val="114000"/>
                </a:lnSpc>
                <a:spcBef>
                  <a:spcPct val="0"/>
                </a:spcBef>
                <a:spcAft>
                  <a:spcPts val="0"/>
                </a:spcAft>
                <a:buNone/>
              </a:pPr>
              <a:r>
                <a:rPr lang="en-US" altLang="ru-RU" sz="2000" b="1" dirty="0" smtClean="0">
                  <a:solidFill>
                    <a:srgbClr val="333399"/>
                  </a:solidFill>
                  <a:sym typeface="Symbol" panose="05050102010706020507" pitchFamily="18" charset="2"/>
                </a:rPr>
                <a:t>Are these options optimal </a:t>
              </a:r>
              <a:r>
                <a:rPr lang="en-US" altLang="ru-RU" sz="2000" b="1" dirty="0" smtClean="0">
                  <a:solidFill>
                    <a:srgbClr val="FF0000"/>
                  </a:solidFill>
                  <a:sym typeface="Symbol" panose="05050102010706020507" pitchFamily="18" charset="2"/>
                </a:rPr>
                <a:t>?</a:t>
              </a:r>
            </a:p>
            <a:p>
              <a:pPr marL="0" indent="0">
                <a:lnSpc>
                  <a:spcPct val="114000"/>
                </a:lnSpc>
                <a:spcBef>
                  <a:spcPct val="0"/>
                </a:spcBef>
                <a:spcAft>
                  <a:spcPts val="0"/>
                </a:spcAft>
                <a:buNone/>
              </a:pPr>
              <a:r>
                <a:rPr lang="en-US" altLang="ru-RU" sz="2000" b="1" dirty="0" smtClean="0">
                  <a:solidFill>
                    <a:srgbClr val="333399"/>
                  </a:solidFill>
                  <a:sym typeface="Symbol" panose="05050102010706020507" pitchFamily="18" charset="2"/>
                </a:rPr>
                <a:t>Are the following </a:t>
              </a:r>
              <a:r>
                <a:rPr lang="en-US" altLang="ru-RU" sz="2000" b="1" u="sng" dirty="0" smtClean="0">
                  <a:solidFill>
                    <a:srgbClr val="333399"/>
                  </a:solidFill>
                  <a:sym typeface="Symbol" panose="05050102010706020507" pitchFamily="18" charset="2"/>
                </a:rPr>
                <a:t>symmetric</a:t>
              </a:r>
              <a:r>
                <a:rPr lang="en-US" altLang="ru-RU" sz="2000" b="1" dirty="0" smtClean="0">
                  <a:solidFill>
                    <a:srgbClr val="333399"/>
                  </a:solidFill>
                  <a:sym typeface="Symbol" panose="05050102010706020507" pitchFamily="18" charset="2"/>
                </a:rPr>
                <a:t> colliding nuclei modes of the interest:</a:t>
              </a:r>
            </a:p>
            <a:p>
              <a:pPr marL="0" indent="0">
                <a:lnSpc>
                  <a:spcPct val="114000"/>
                </a:lnSpc>
                <a:spcBef>
                  <a:spcPct val="0"/>
                </a:spcBef>
                <a:spcAft>
                  <a:spcPts val="0"/>
                </a:spcAft>
                <a:buNone/>
              </a:pPr>
              <a:r>
                <a:rPr lang="en-US" altLang="ru-RU" sz="2000" b="1" dirty="0" smtClean="0">
                  <a:solidFill>
                    <a:srgbClr val="333399"/>
                  </a:solidFill>
                  <a:sym typeface="Symbol" panose="05050102010706020507" pitchFamily="18" charset="2"/>
                </a:rPr>
                <a:t>     </a:t>
              </a:r>
              <a:r>
                <a:rPr lang="en-US" altLang="ru-RU" sz="2000" b="1" baseline="30000" dirty="0" smtClean="0">
                  <a:solidFill>
                    <a:srgbClr val="333399"/>
                  </a:solidFill>
                  <a:sym typeface="Symbol" panose="05050102010706020507" pitchFamily="18" charset="2"/>
                </a:rPr>
                <a:t>238</a:t>
              </a:r>
              <a:r>
                <a:rPr lang="en-US" altLang="ru-RU" sz="2000" b="1" dirty="0" smtClean="0">
                  <a:solidFill>
                    <a:srgbClr val="333399"/>
                  </a:solidFill>
                </a:rPr>
                <a:t>U</a:t>
              </a:r>
              <a:r>
                <a:rPr lang="en-US" altLang="ru-RU" sz="2000" b="1" baseline="30000" dirty="0" smtClean="0">
                  <a:solidFill>
                    <a:srgbClr val="333399"/>
                  </a:solidFill>
                </a:rPr>
                <a:t>92+</a:t>
              </a:r>
              <a:r>
                <a:rPr lang="en-US" altLang="ru-RU" sz="2000" b="1" dirty="0" smtClean="0">
                  <a:solidFill>
                    <a:srgbClr val="333399"/>
                  </a:solidFill>
                </a:rPr>
                <a:t> </a:t>
              </a:r>
              <a:r>
                <a:rPr lang="en-US" altLang="ru-RU" sz="2000" b="1" dirty="0" smtClean="0">
                  <a:solidFill>
                    <a:srgbClr val="333399"/>
                  </a:solidFill>
                  <a:sym typeface="Symbol" panose="05050102010706020507" pitchFamily="18" charset="2"/>
                </a:rPr>
                <a:t> </a:t>
              </a:r>
              <a:r>
                <a:rPr lang="en-US" altLang="ru-RU" sz="2000" b="1" baseline="30000" dirty="0" smtClean="0">
                  <a:solidFill>
                    <a:srgbClr val="333399"/>
                  </a:solidFill>
                  <a:sym typeface="Symbol" panose="05050102010706020507" pitchFamily="18" charset="2"/>
                </a:rPr>
                <a:t>238</a:t>
              </a:r>
              <a:r>
                <a:rPr lang="en-US" altLang="ru-RU" sz="2000" b="1" dirty="0" smtClean="0">
                  <a:solidFill>
                    <a:srgbClr val="333399"/>
                  </a:solidFill>
                </a:rPr>
                <a:t>U</a:t>
              </a:r>
              <a:r>
                <a:rPr lang="en-US" altLang="ru-RU" sz="2000" b="1" baseline="30000" dirty="0" smtClean="0">
                  <a:solidFill>
                    <a:srgbClr val="333399"/>
                  </a:solidFill>
                </a:rPr>
                <a:t>92+</a:t>
              </a:r>
              <a:r>
                <a:rPr lang="en-US" altLang="ru-RU" sz="2000" b="1" dirty="0" smtClean="0">
                  <a:solidFill>
                    <a:srgbClr val="333399"/>
                  </a:solidFill>
                </a:rPr>
                <a:t>,    </a:t>
              </a:r>
              <a:r>
                <a:rPr lang="en-US" altLang="ru-RU" sz="2000" b="1" baseline="30000" dirty="0" smtClean="0">
                  <a:solidFill>
                    <a:srgbClr val="333399"/>
                  </a:solidFill>
                  <a:sym typeface="Symbol" panose="05050102010706020507" pitchFamily="18" charset="2"/>
                </a:rPr>
                <a:t>208</a:t>
              </a:r>
              <a:r>
                <a:rPr lang="en-US" altLang="ru-RU" sz="2000" b="1" dirty="0" smtClean="0">
                  <a:solidFill>
                    <a:srgbClr val="333399"/>
                  </a:solidFill>
                </a:rPr>
                <a:t>Pb</a:t>
              </a:r>
              <a:r>
                <a:rPr lang="en-US" altLang="ru-RU" sz="2000" b="1" baseline="30000" dirty="0" smtClean="0">
                  <a:solidFill>
                    <a:srgbClr val="333399"/>
                  </a:solidFill>
                </a:rPr>
                <a:t>82+ </a:t>
              </a:r>
              <a:r>
                <a:rPr lang="en-US" altLang="ru-RU" sz="2000" b="1" dirty="0" smtClean="0">
                  <a:solidFill>
                    <a:srgbClr val="333399"/>
                  </a:solidFill>
                  <a:sym typeface="Symbol" panose="05050102010706020507" pitchFamily="18" charset="2"/>
                </a:rPr>
                <a:t> </a:t>
              </a:r>
              <a:r>
                <a:rPr lang="en-US" altLang="ru-RU" sz="2000" b="1" baseline="30000" dirty="0">
                  <a:solidFill>
                    <a:srgbClr val="333399"/>
                  </a:solidFill>
                  <a:sym typeface="Symbol" panose="05050102010706020507" pitchFamily="18" charset="2"/>
                </a:rPr>
                <a:t>208</a:t>
              </a:r>
              <a:r>
                <a:rPr lang="en-US" altLang="ru-RU" sz="2000" b="1" dirty="0">
                  <a:solidFill>
                    <a:srgbClr val="333399"/>
                  </a:solidFill>
                </a:rPr>
                <a:t>Pb</a:t>
              </a:r>
              <a:r>
                <a:rPr lang="en-US" altLang="ru-RU" sz="2000" b="1" baseline="30000" dirty="0">
                  <a:solidFill>
                    <a:srgbClr val="333399"/>
                  </a:solidFill>
                </a:rPr>
                <a:t>82</a:t>
              </a:r>
              <a:r>
                <a:rPr lang="en-US" altLang="ru-RU" sz="2000" b="1" baseline="30000" dirty="0" smtClean="0">
                  <a:solidFill>
                    <a:srgbClr val="333399"/>
                  </a:solidFill>
                </a:rPr>
                <a:t>+</a:t>
              </a:r>
              <a:r>
                <a:rPr lang="en-US" altLang="ru-RU" sz="2000" b="1" dirty="0" smtClean="0">
                  <a:solidFill>
                    <a:srgbClr val="333399"/>
                  </a:solidFill>
                </a:rPr>
                <a:t>,    </a:t>
              </a:r>
              <a:r>
                <a:rPr lang="en-US" altLang="ru-RU" sz="2000" b="1" baseline="30000" dirty="0" smtClean="0">
                  <a:solidFill>
                    <a:srgbClr val="333399"/>
                  </a:solidFill>
                  <a:sym typeface="Symbol" panose="05050102010706020507" pitchFamily="18" charset="2"/>
                </a:rPr>
                <a:t>209</a:t>
              </a:r>
              <a:r>
                <a:rPr lang="en-US" altLang="ru-RU" sz="2000" b="1" dirty="0" smtClean="0">
                  <a:solidFill>
                    <a:srgbClr val="333399"/>
                  </a:solidFill>
                </a:rPr>
                <a:t>Bi</a:t>
              </a:r>
              <a:r>
                <a:rPr lang="en-US" altLang="ru-RU" sz="2000" b="1" baseline="30000" dirty="0" smtClean="0">
                  <a:solidFill>
                    <a:srgbClr val="333399"/>
                  </a:solidFill>
                </a:rPr>
                <a:t>83+ </a:t>
              </a:r>
              <a:r>
                <a:rPr lang="en-US" altLang="ru-RU" sz="2000" b="1" dirty="0">
                  <a:solidFill>
                    <a:srgbClr val="333399"/>
                  </a:solidFill>
                  <a:sym typeface="Symbol" panose="05050102010706020507" pitchFamily="18" charset="2"/>
                </a:rPr>
                <a:t> </a:t>
              </a:r>
              <a:r>
                <a:rPr lang="en-US" altLang="ru-RU" sz="2000" b="1" baseline="30000" dirty="0" smtClean="0">
                  <a:solidFill>
                    <a:srgbClr val="333399"/>
                  </a:solidFill>
                  <a:sym typeface="Symbol" panose="05050102010706020507" pitchFamily="18" charset="2"/>
                </a:rPr>
                <a:t>209</a:t>
              </a:r>
              <a:r>
                <a:rPr lang="en-US" altLang="ru-RU" sz="2000" b="1" dirty="0" smtClean="0">
                  <a:solidFill>
                    <a:srgbClr val="333399"/>
                  </a:solidFill>
                </a:rPr>
                <a:t>Bi</a:t>
              </a:r>
              <a:r>
                <a:rPr lang="en-US" altLang="ru-RU" sz="2000" b="1" baseline="30000" dirty="0" smtClean="0">
                  <a:solidFill>
                    <a:srgbClr val="333399"/>
                  </a:solidFill>
                </a:rPr>
                <a:t>83+</a:t>
              </a:r>
              <a:r>
                <a:rPr lang="en-US" altLang="ru-RU" sz="2000" b="1" dirty="0" smtClean="0">
                  <a:solidFill>
                    <a:srgbClr val="333399"/>
                  </a:solidFill>
                </a:rPr>
                <a:t>,    </a:t>
              </a:r>
              <a:r>
                <a:rPr lang="en-US" altLang="ru-RU" sz="2000" b="1" baseline="30000" dirty="0" smtClean="0">
                  <a:solidFill>
                    <a:srgbClr val="333399"/>
                  </a:solidFill>
                  <a:sym typeface="Symbol" panose="05050102010706020507" pitchFamily="18" charset="2"/>
                </a:rPr>
                <a:t>131</a:t>
              </a:r>
              <a:r>
                <a:rPr lang="en-US" altLang="ru-RU" sz="2000" b="1" dirty="0" smtClean="0">
                  <a:solidFill>
                    <a:srgbClr val="333399"/>
                  </a:solidFill>
                </a:rPr>
                <a:t>Xe</a:t>
              </a:r>
              <a:r>
                <a:rPr lang="en-US" altLang="ru-RU" sz="2000" b="1" baseline="30000" dirty="0" smtClean="0">
                  <a:solidFill>
                    <a:srgbClr val="333399"/>
                  </a:solidFill>
                </a:rPr>
                <a:t>54</a:t>
              </a:r>
              <a:r>
                <a:rPr lang="en-US" altLang="ru-RU" sz="2000" b="1" baseline="30000" dirty="0">
                  <a:solidFill>
                    <a:srgbClr val="333399"/>
                  </a:solidFill>
                </a:rPr>
                <a:t>+</a:t>
              </a:r>
              <a:r>
                <a:rPr lang="en-US" altLang="ru-RU" sz="2000" b="1" baseline="30000" dirty="0" smtClean="0">
                  <a:solidFill>
                    <a:srgbClr val="333399"/>
                  </a:solidFill>
                </a:rPr>
                <a:t> </a:t>
              </a:r>
              <a:r>
                <a:rPr lang="en-US" altLang="ru-RU" sz="2000" b="1" dirty="0">
                  <a:solidFill>
                    <a:srgbClr val="333399"/>
                  </a:solidFill>
                  <a:sym typeface="Symbol" panose="05050102010706020507" pitchFamily="18" charset="2"/>
                </a:rPr>
                <a:t> </a:t>
              </a:r>
              <a:r>
                <a:rPr lang="en-US" altLang="ru-RU" sz="2000" b="1" baseline="30000" dirty="0" smtClean="0">
                  <a:solidFill>
                    <a:srgbClr val="333399"/>
                  </a:solidFill>
                  <a:sym typeface="Symbol" panose="05050102010706020507" pitchFamily="18" charset="2"/>
                </a:rPr>
                <a:t>131</a:t>
              </a:r>
              <a:r>
                <a:rPr lang="en-US" altLang="ru-RU" sz="2000" b="1" dirty="0" smtClean="0">
                  <a:solidFill>
                    <a:srgbClr val="333399"/>
                  </a:solidFill>
                </a:rPr>
                <a:t>Xe</a:t>
              </a:r>
              <a:r>
                <a:rPr lang="en-US" altLang="ru-RU" sz="2000" b="1" baseline="30000" dirty="0" smtClean="0">
                  <a:solidFill>
                    <a:srgbClr val="333399"/>
                  </a:solidFill>
                </a:rPr>
                <a:t>54+</a:t>
              </a:r>
              <a:r>
                <a:rPr lang="en-US" altLang="ru-RU" sz="2000" b="1" dirty="0" smtClean="0">
                  <a:solidFill>
                    <a:srgbClr val="333399"/>
                  </a:solidFill>
                </a:rPr>
                <a:t> </a:t>
              </a:r>
              <a:r>
                <a:rPr lang="en-US" altLang="ru-RU" sz="2000" b="1" dirty="0" smtClean="0">
                  <a:solidFill>
                    <a:srgbClr val="FF0000"/>
                  </a:solidFill>
                </a:rPr>
                <a:t>?</a:t>
              </a:r>
              <a:r>
                <a:rPr lang="en-US" altLang="ru-RU" sz="2000" b="1" dirty="0" smtClean="0">
                  <a:solidFill>
                    <a:srgbClr val="333399"/>
                  </a:solidFill>
                </a:rPr>
                <a:t> </a:t>
              </a:r>
            </a:p>
            <a:p>
              <a:pPr marL="0" indent="0">
                <a:lnSpc>
                  <a:spcPct val="114000"/>
                </a:lnSpc>
                <a:spcBef>
                  <a:spcPct val="0"/>
                </a:spcBef>
                <a:spcAft>
                  <a:spcPts val="0"/>
                </a:spcAft>
                <a:buNone/>
              </a:pPr>
              <a:r>
                <a:rPr lang="en-US" altLang="ru-RU" sz="2000" b="1" dirty="0">
                  <a:solidFill>
                    <a:srgbClr val="333399"/>
                  </a:solidFill>
                  <a:sym typeface="Symbol" panose="05050102010706020507" pitchFamily="18" charset="2"/>
                </a:rPr>
                <a:t>Are the following </a:t>
              </a:r>
              <a:r>
                <a:rPr lang="en-US" altLang="ru-RU" sz="2000" b="1" i="1" u="sng" dirty="0" smtClean="0">
                  <a:solidFill>
                    <a:srgbClr val="333399"/>
                  </a:solidFill>
                  <a:sym typeface="Symbol" panose="05050102010706020507" pitchFamily="18" charset="2"/>
                </a:rPr>
                <a:t>asymmetric</a:t>
              </a:r>
              <a:r>
                <a:rPr lang="en-US" altLang="ru-RU" sz="2000" b="1" dirty="0" smtClean="0">
                  <a:solidFill>
                    <a:srgbClr val="333399"/>
                  </a:solidFill>
                  <a:sym typeface="Symbol" panose="05050102010706020507" pitchFamily="18" charset="2"/>
                </a:rPr>
                <a:t> </a:t>
              </a:r>
              <a:r>
                <a:rPr lang="en-US" altLang="ru-RU" sz="2000" b="1" dirty="0">
                  <a:solidFill>
                    <a:srgbClr val="333399"/>
                  </a:solidFill>
                  <a:sym typeface="Symbol" panose="05050102010706020507" pitchFamily="18" charset="2"/>
                </a:rPr>
                <a:t>collision modes of the interest:</a:t>
              </a:r>
            </a:p>
            <a:p>
              <a:pPr marL="0" indent="0" algn="ctr">
                <a:lnSpc>
                  <a:spcPct val="114000"/>
                </a:lnSpc>
                <a:spcBef>
                  <a:spcPct val="0"/>
                </a:spcBef>
                <a:spcAft>
                  <a:spcPts val="0"/>
                </a:spcAft>
                <a:buNone/>
              </a:pPr>
              <a:r>
                <a:rPr lang="en-US" altLang="ru-RU" sz="2000" b="1" baseline="30000" dirty="0" smtClean="0">
                  <a:solidFill>
                    <a:srgbClr val="333399"/>
                  </a:solidFill>
                </a:rPr>
                <a:t>197</a:t>
              </a:r>
              <a:r>
                <a:rPr lang="en-US" altLang="ru-RU" sz="2000" b="1" dirty="0" smtClean="0">
                  <a:solidFill>
                    <a:srgbClr val="333399"/>
                  </a:solidFill>
                </a:rPr>
                <a:t>Au</a:t>
              </a:r>
              <a:r>
                <a:rPr lang="en-US" altLang="ru-RU" sz="2000" b="1" baseline="30000" dirty="0" smtClean="0">
                  <a:solidFill>
                    <a:srgbClr val="333399"/>
                  </a:solidFill>
                </a:rPr>
                <a:t>79</a:t>
              </a:r>
              <a:r>
                <a:rPr lang="en-US" altLang="ru-RU" sz="2000" b="1" baseline="30000" dirty="0">
                  <a:solidFill>
                    <a:srgbClr val="333399"/>
                  </a:solidFill>
                </a:rPr>
                <a:t>+</a:t>
              </a:r>
              <a:r>
                <a:rPr lang="en-US" altLang="ru-RU" sz="2000" b="1" dirty="0">
                  <a:solidFill>
                    <a:srgbClr val="333399"/>
                  </a:solidFill>
                </a:rPr>
                <a:t> </a:t>
              </a:r>
              <a:r>
                <a:rPr lang="en-US" altLang="ru-RU" sz="2000" b="1" dirty="0">
                  <a:solidFill>
                    <a:srgbClr val="333399"/>
                  </a:solidFill>
                  <a:sym typeface="Symbol" panose="05050102010706020507" pitchFamily="18" charset="2"/>
                </a:rPr>
                <a:t> </a:t>
              </a:r>
              <a:r>
                <a:rPr lang="en-US" altLang="ru-RU" sz="2000" b="1" dirty="0" smtClean="0">
                  <a:solidFill>
                    <a:srgbClr val="333399"/>
                  </a:solidFill>
                  <a:sym typeface="Symbol" panose="05050102010706020507" pitchFamily="18" charset="2"/>
                </a:rPr>
                <a:t>d (, </a:t>
              </a:r>
              <a:r>
                <a:rPr lang="en-US" altLang="ru-RU" sz="2000" b="1" baseline="30000" dirty="0" smtClean="0">
                  <a:solidFill>
                    <a:srgbClr val="333399"/>
                  </a:solidFill>
                </a:rPr>
                <a:t>7</a:t>
              </a:r>
              <a:r>
                <a:rPr lang="en-US" altLang="ru-RU" sz="2000" b="1" dirty="0" smtClean="0">
                  <a:solidFill>
                    <a:srgbClr val="333399"/>
                  </a:solidFill>
                </a:rPr>
                <a:t>Li</a:t>
              </a:r>
              <a:r>
                <a:rPr lang="en-US" altLang="ru-RU" sz="2000" b="1" baseline="30000" dirty="0" smtClean="0">
                  <a:solidFill>
                    <a:srgbClr val="333399"/>
                  </a:solidFill>
                </a:rPr>
                <a:t>3+</a:t>
              </a:r>
              <a:r>
                <a:rPr lang="en-US" altLang="ru-RU" sz="2000" b="1" dirty="0" smtClean="0">
                  <a:solidFill>
                    <a:srgbClr val="333399"/>
                  </a:solidFill>
                </a:rPr>
                <a:t>, </a:t>
              </a:r>
              <a:r>
                <a:rPr lang="en-US" altLang="ru-RU" sz="2000" b="1" baseline="30000" dirty="0" smtClean="0">
                  <a:solidFill>
                    <a:srgbClr val="333399"/>
                  </a:solidFill>
                </a:rPr>
                <a:t>12</a:t>
              </a:r>
              <a:r>
                <a:rPr lang="en-US" altLang="ru-RU" sz="2000" b="1" dirty="0" smtClean="0">
                  <a:solidFill>
                    <a:srgbClr val="333399"/>
                  </a:solidFill>
                </a:rPr>
                <a:t>C</a:t>
              </a:r>
              <a:r>
                <a:rPr lang="en-US" altLang="ru-RU" sz="2000" b="1" baseline="30000" dirty="0" smtClean="0">
                  <a:solidFill>
                    <a:srgbClr val="333399"/>
                  </a:solidFill>
                </a:rPr>
                <a:t>6+</a:t>
              </a:r>
              <a:r>
                <a:rPr lang="en-US" altLang="ru-RU" sz="2000" b="1" dirty="0" smtClean="0">
                  <a:solidFill>
                    <a:srgbClr val="333399"/>
                  </a:solidFill>
                </a:rPr>
                <a:t>,…) </a:t>
              </a:r>
              <a:r>
                <a:rPr lang="en-US" altLang="ru-RU" sz="2000" b="1" dirty="0" smtClean="0">
                  <a:solidFill>
                    <a:srgbClr val="FF0000"/>
                  </a:solidFill>
                </a:rPr>
                <a:t>?</a:t>
              </a:r>
              <a:endParaRPr lang="en-US" altLang="ru-RU" sz="2000" b="1" dirty="0">
                <a:solidFill>
                  <a:srgbClr val="FF0000"/>
                </a:solidFill>
              </a:endParaRPr>
            </a:p>
            <a:p>
              <a:pPr marL="0" indent="0">
                <a:lnSpc>
                  <a:spcPct val="114000"/>
                </a:lnSpc>
                <a:spcBef>
                  <a:spcPct val="0"/>
                </a:spcBef>
                <a:spcAft>
                  <a:spcPts val="0"/>
                </a:spcAft>
                <a:buNone/>
              </a:pPr>
              <a:r>
                <a:rPr lang="en-US" altLang="ru-RU" sz="2000" b="1" dirty="0" smtClean="0">
                  <a:solidFill>
                    <a:srgbClr val="333399"/>
                  </a:solidFill>
                </a:rPr>
                <a:t>Replacing protons by the light ions (even deuteron!) simplifies significantly the Collider  modifications for an asymmetric </a:t>
              </a:r>
              <a:r>
                <a:rPr lang="en-US" altLang="ru-RU" sz="2000" b="1" dirty="0">
                  <a:solidFill>
                    <a:srgbClr val="333399"/>
                  </a:solidFill>
                  <a:sym typeface="Symbol" panose="05050102010706020507" pitchFamily="18" charset="2"/>
                </a:rPr>
                <a:t>colliding nuclei </a:t>
              </a:r>
              <a:r>
                <a:rPr lang="en-US" altLang="ru-RU" sz="2000" b="1" dirty="0" smtClean="0">
                  <a:solidFill>
                    <a:srgbClr val="333399"/>
                  </a:solidFill>
                </a:rPr>
                <a:t>mode.</a:t>
              </a:r>
            </a:p>
          </p:txBody>
        </p:sp>
      </p:grpSp>
      <p:sp>
        <p:nvSpPr>
          <p:cNvPr id="11" name="Прямоугольник 1"/>
          <p:cNvSpPr>
            <a:spLocks noChangeArrowheads="1"/>
          </p:cNvSpPr>
          <p:nvPr/>
        </p:nvSpPr>
        <p:spPr bwMode="auto">
          <a:xfrm>
            <a:off x="0" y="4875660"/>
            <a:ext cx="9144000" cy="1787541"/>
          </a:xfrm>
          <a:prstGeom prst="rect">
            <a:avLst/>
          </a:prstGeom>
          <a:noFill/>
          <a:ln>
            <a:solidFill>
              <a:srgbClr val="0000CC"/>
            </a:solid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114000"/>
              </a:lnSpc>
              <a:spcBef>
                <a:spcPct val="0"/>
              </a:spcBef>
              <a:spcAft>
                <a:spcPts val="0"/>
              </a:spcAft>
              <a:buNone/>
            </a:pPr>
            <a:r>
              <a:rPr lang="en-US" altLang="ru-RU" sz="2400" b="1" dirty="0">
                <a:solidFill>
                  <a:srgbClr val="333399"/>
                </a:solidFill>
              </a:rPr>
              <a:t> </a:t>
            </a:r>
            <a:r>
              <a:rPr lang="en-US" altLang="ru-RU" sz="2400" b="1" dirty="0" smtClean="0">
                <a:solidFill>
                  <a:srgbClr val="333399"/>
                </a:solidFill>
              </a:rPr>
              <a:t>      6.2. Energy scan</a:t>
            </a:r>
          </a:p>
          <a:p>
            <a:pPr marL="0" indent="0">
              <a:lnSpc>
                <a:spcPct val="114000"/>
              </a:lnSpc>
              <a:spcBef>
                <a:spcPct val="0"/>
              </a:spcBef>
              <a:spcAft>
                <a:spcPts val="0"/>
              </a:spcAft>
              <a:buNone/>
            </a:pPr>
            <a:r>
              <a:rPr lang="en-US" altLang="ru-RU" sz="2000" b="1" dirty="0">
                <a:solidFill>
                  <a:srgbClr val="333399"/>
                </a:solidFill>
              </a:rPr>
              <a:t> </a:t>
            </a:r>
            <a:r>
              <a:rPr lang="en-US" altLang="ru-RU" sz="2000" b="1" dirty="0" smtClean="0">
                <a:solidFill>
                  <a:srgbClr val="333399"/>
                </a:solidFill>
              </a:rPr>
              <a:t>        a) What should be desirable energy step </a:t>
            </a:r>
            <a:r>
              <a:rPr lang="en-US" altLang="ru-RU" sz="2000" b="1" dirty="0" smtClean="0">
                <a:solidFill>
                  <a:srgbClr val="FF0000"/>
                </a:solidFill>
              </a:rPr>
              <a:t>?</a:t>
            </a:r>
          </a:p>
          <a:p>
            <a:pPr marL="0" indent="0">
              <a:spcBef>
                <a:spcPct val="0"/>
              </a:spcBef>
              <a:spcAft>
                <a:spcPts val="0"/>
              </a:spcAft>
              <a:buNone/>
            </a:pPr>
            <a:r>
              <a:rPr lang="en-US" altLang="ru-RU" sz="2000" b="1" dirty="0">
                <a:solidFill>
                  <a:srgbClr val="333399"/>
                </a:solidFill>
              </a:rPr>
              <a:t> </a:t>
            </a:r>
            <a:r>
              <a:rPr lang="en-US" altLang="ru-RU" sz="2000" b="1" dirty="0" smtClean="0">
                <a:solidFill>
                  <a:srgbClr val="333399"/>
                </a:solidFill>
              </a:rPr>
              <a:t>        b) What should </a:t>
            </a:r>
            <a:r>
              <a:rPr lang="en-US" altLang="ru-RU" sz="2000" b="1" dirty="0">
                <a:solidFill>
                  <a:srgbClr val="333399"/>
                </a:solidFill>
              </a:rPr>
              <a:t>be </a:t>
            </a:r>
            <a:r>
              <a:rPr lang="en-US" altLang="ru-RU" sz="2000" b="1" dirty="0" smtClean="0">
                <a:solidFill>
                  <a:srgbClr val="333399"/>
                </a:solidFill>
              </a:rPr>
              <a:t>a precision, reproducibility and stability of </a:t>
            </a:r>
          </a:p>
          <a:p>
            <a:pPr marL="0" indent="0">
              <a:spcBef>
                <a:spcPct val="0"/>
              </a:spcBef>
              <a:spcAft>
                <a:spcPts val="0"/>
              </a:spcAft>
              <a:buNone/>
            </a:pPr>
            <a:r>
              <a:rPr lang="en-US" altLang="ru-RU" sz="2000" b="1" dirty="0">
                <a:solidFill>
                  <a:srgbClr val="333399"/>
                </a:solidFill>
              </a:rPr>
              <a:t> </a:t>
            </a:r>
            <a:r>
              <a:rPr lang="en-US" altLang="ru-RU" sz="2000" b="1" dirty="0" smtClean="0">
                <a:solidFill>
                  <a:srgbClr val="333399"/>
                </a:solidFill>
              </a:rPr>
              <a:t>             the chosen </a:t>
            </a:r>
            <a:r>
              <a:rPr lang="en-US" altLang="ru-RU" sz="2000" b="1" dirty="0">
                <a:solidFill>
                  <a:srgbClr val="333399"/>
                </a:solidFill>
              </a:rPr>
              <a:t>energy </a:t>
            </a:r>
            <a:r>
              <a:rPr lang="en-US" altLang="ru-RU" sz="2000" b="1" dirty="0" smtClean="0">
                <a:solidFill>
                  <a:srgbClr val="333399"/>
                </a:solidFill>
              </a:rPr>
              <a:t>value </a:t>
            </a:r>
            <a:r>
              <a:rPr lang="en-US" altLang="ru-RU" sz="2000" b="1" dirty="0" smtClean="0">
                <a:solidFill>
                  <a:srgbClr val="FF0000"/>
                </a:solidFill>
              </a:rPr>
              <a:t>?</a:t>
            </a:r>
          </a:p>
          <a:p>
            <a:pPr marL="0" indent="0">
              <a:spcBef>
                <a:spcPct val="0"/>
              </a:spcBef>
              <a:spcAft>
                <a:spcPts val="0"/>
              </a:spcAft>
              <a:buNone/>
            </a:pPr>
            <a:r>
              <a:rPr lang="en-US" altLang="ru-RU" sz="2000" b="1" dirty="0">
                <a:solidFill>
                  <a:srgbClr val="333399"/>
                </a:solidFill>
              </a:rPr>
              <a:t> </a:t>
            </a:r>
            <a:r>
              <a:rPr lang="en-US" altLang="ru-RU" sz="2000" b="1" dirty="0" smtClean="0">
                <a:solidFill>
                  <a:srgbClr val="333399"/>
                </a:solidFill>
              </a:rPr>
              <a:t>        c) Do we need energy asymmetry of the colliding nuclei </a:t>
            </a:r>
            <a:r>
              <a:rPr lang="en-US" altLang="ru-RU" sz="2000" b="1" dirty="0" smtClean="0">
                <a:solidFill>
                  <a:srgbClr val="FF0000"/>
                </a:solidFill>
              </a:rPr>
              <a:t>?</a:t>
            </a:r>
            <a:endParaRPr lang="en-US" altLang="ru-RU" sz="2000" b="1" dirty="0">
              <a:solidFill>
                <a:srgbClr val="FF0000"/>
              </a:solidFill>
            </a:endParaRPr>
          </a:p>
        </p:txBody>
      </p:sp>
    </p:spTree>
    <p:extLst>
      <p:ext uri="{BB962C8B-B14F-4D97-AF65-F5344CB8AC3E}">
        <p14:creationId xmlns:p14="http://schemas.microsoft.com/office/powerpoint/2010/main" val="39736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MPD-2012-2"/>
          <p:cNvPicPr>
            <a:picLocks noChangeAspect="1" noChangeArrowheads="1"/>
          </p:cNvPicPr>
          <p:nvPr/>
        </p:nvPicPr>
        <p:blipFill>
          <a:blip r:embed="rId2" cstate="print">
            <a:extLst>
              <a:ext uri="{28A0092B-C50C-407E-A947-70E740481C1C}">
                <a14:useLocalDpi xmlns:a14="http://schemas.microsoft.com/office/drawing/2010/main" val="0"/>
              </a:ext>
            </a:extLst>
          </a:blip>
          <a:srcRect l="13351" t="40646" r="8896" b="11162"/>
          <a:stretch>
            <a:fillRect/>
          </a:stretch>
        </p:blipFill>
        <p:spPr bwMode="auto">
          <a:xfrm>
            <a:off x="1342092" y="1164175"/>
            <a:ext cx="6438360" cy="308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p:cNvPicPr>
            <a:picLocks noChangeAspect="1"/>
          </p:cNvPicPr>
          <p:nvPr/>
        </p:nvPicPr>
        <p:blipFill rotWithShape="1">
          <a:blip r:embed="rId3">
            <a:extLst>
              <a:ext uri="{28A0092B-C50C-407E-A947-70E740481C1C}">
                <a14:useLocalDpi xmlns:a14="http://schemas.microsoft.com/office/drawing/2010/main" val="0"/>
              </a:ext>
            </a:extLst>
          </a:blip>
          <a:srcRect l="35785" t="39107" r="25784" b="37190"/>
          <a:stretch/>
        </p:blipFill>
        <p:spPr>
          <a:xfrm>
            <a:off x="475135" y="4210488"/>
            <a:ext cx="8079029" cy="1835655"/>
          </a:xfrm>
          <a:prstGeom prst="rect">
            <a:avLst/>
          </a:prstGeom>
        </p:spPr>
      </p:pic>
      <p:sp>
        <p:nvSpPr>
          <p:cNvPr id="18" name="TextBox 17"/>
          <p:cNvSpPr txBox="1"/>
          <p:nvPr/>
        </p:nvSpPr>
        <p:spPr>
          <a:xfrm>
            <a:off x="206390" y="6029684"/>
            <a:ext cx="8562478" cy="553998"/>
          </a:xfrm>
          <a:prstGeom prst="rect">
            <a:avLst/>
          </a:prstGeom>
          <a:solidFill>
            <a:schemeClr val="bg1"/>
          </a:solidFill>
        </p:spPr>
        <p:txBody>
          <a:bodyPr wrap="square" rtlCol="0">
            <a:spAutoFit/>
          </a:bodyPr>
          <a:lstStyle/>
          <a:p>
            <a:r>
              <a:rPr lang="en-US" sz="1400" b="1" dirty="0" smtClean="0">
                <a:latin typeface="+mn-lt"/>
              </a:rPr>
              <a:t>-100                                  -50                                      0                                      50                                   100</a:t>
            </a:r>
          </a:p>
          <a:p>
            <a:pPr algn="ctr"/>
            <a:r>
              <a:rPr lang="en-US" b="1" dirty="0" smtClean="0">
                <a:latin typeface="+mn-lt"/>
              </a:rPr>
              <a:t>   s </a:t>
            </a:r>
            <a:r>
              <a:rPr lang="en-US" sz="1400" b="1" dirty="0" smtClean="0">
                <a:latin typeface="+mn-lt"/>
              </a:rPr>
              <a:t> </a:t>
            </a:r>
            <a:r>
              <a:rPr lang="en-US" sz="1600" b="1" dirty="0" smtClean="0">
                <a:latin typeface="+mn-lt"/>
              </a:rPr>
              <a:t>[cm]</a:t>
            </a:r>
          </a:p>
        </p:txBody>
      </p:sp>
      <p:sp>
        <p:nvSpPr>
          <p:cNvPr id="19" name="TextBox 18"/>
          <p:cNvSpPr txBox="1"/>
          <p:nvPr/>
        </p:nvSpPr>
        <p:spPr>
          <a:xfrm>
            <a:off x="4390949" y="4109187"/>
            <a:ext cx="671212" cy="2000548"/>
          </a:xfrm>
          <a:prstGeom prst="rect">
            <a:avLst/>
          </a:prstGeom>
          <a:noFill/>
        </p:spPr>
        <p:txBody>
          <a:bodyPr wrap="square" rtlCol="0">
            <a:spAutoFit/>
          </a:bodyPr>
          <a:lstStyle/>
          <a:p>
            <a:r>
              <a:rPr lang="en-US" sz="1400" b="1" dirty="0" smtClean="0">
                <a:latin typeface="+mn-lt"/>
              </a:rPr>
              <a:t>1.0</a:t>
            </a:r>
          </a:p>
          <a:p>
            <a:endParaRPr lang="en-US" sz="800" b="1" dirty="0" smtClean="0">
              <a:latin typeface="+mn-lt"/>
            </a:endParaRPr>
          </a:p>
          <a:p>
            <a:r>
              <a:rPr lang="en-US" sz="1400" b="1" dirty="0" smtClean="0">
                <a:latin typeface="+mn-lt"/>
              </a:rPr>
              <a:t>0.8</a:t>
            </a:r>
            <a:endParaRPr lang="en-US" sz="1400" b="1" dirty="0">
              <a:latin typeface="+mn-lt"/>
            </a:endParaRPr>
          </a:p>
          <a:p>
            <a:endParaRPr lang="en-US" sz="800" dirty="0">
              <a:latin typeface="+mn-lt"/>
            </a:endParaRPr>
          </a:p>
          <a:p>
            <a:r>
              <a:rPr lang="en-US" sz="1400" b="1" dirty="0" smtClean="0">
                <a:latin typeface="+mn-lt"/>
              </a:rPr>
              <a:t>0.6</a:t>
            </a:r>
          </a:p>
          <a:p>
            <a:endParaRPr lang="en-US" sz="800" b="1" dirty="0">
              <a:latin typeface="+mn-lt"/>
            </a:endParaRPr>
          </a:p>
          <a:p>
            <a:r>
              <a:rPr lang="en-US" sz="1400" b="1" dirty="0" smtClean="0">
                <a:latin typeface="+mn-lt"/>
              </a:rPr>
              <a:t>0.4</a:t>
            </a:r>
          </a:p>
          <a:p>
            <a:endParaRPr lang="en-US" sz="800" b="1" dirty="0">
              <a:latin typeface="+mn-lt"/>
            </a:endParaRPr>
          </a:p>
          <a:p>
            <a:r>
              <a:rPr lang="en-US" sz="1400" b="1" dirty="0" smtClean="0">
                <a:latin typeface="+mn-lt"/>
              </a:rPr>
              <a:t>0.2</a:t>
            </a:r>
          </a:p>
          <a:p>
            <a:endParaRPr lang="en-US" sz="800" b="1" dirty="0">
              <a:latin typeface="+mn-lt"/>
            </a:endParaRPr>
          </a:p>
          <a:p>
            <a:r>
              <a:rPr lang="en-US" sz="1400" b="1" dirty="0" smtClean="0">
                <a:latin typeface="+mn-lt"/>
              </a:rPr>
              <a:t>0</a:t>
            </a:r>
            <a:endParaRPr lang="ru-RU" sz="1400" b="1" dirty="0">
              <a:latin typeface="+mn-lt"/>
            </a:endParaRPr>
          </a:p>
        </p:txBody>
      </p:sp>
      <p:sp>
        <p:nvSpPr>
          <p:cNvPr id="20" name="TextBox 19"/>
          <p:cNvSpPr txBox="1"/>
          <p:nvPr/>
        </p:nvSpPr>
        <p:spPr>
          <a:xfrm>
            <a:off x="-9602" y="2876394"/>
            <a:ext cx="2663929" cy="1323439"/>
          </a:xfrm>
          <a:prstGeom prst="rect">
            <a:avLst/>
          </a:prstGeom>
          <a:solidFill>
            <a:schemeClr val="bg1"/>
          </a:solidFill>
          <a:ln>
            <a:solidFill>
              <a:srgbClr val="FF0000"/>
            </a:solidFill>
          </a:ln>
        </p:spPr>
        <p:txBody>
          <a:bodyPr wrap="square" rtlCol="0">
            <a:spAutoFit/>
          </a:bodyPr>
          <a:lstStyle/>
          <a:p>
            <a:pPr algn="ctr"/>
            <a:r>
              <a:rPr lang="en-US" sz="1600" b="1" dirty="0" smtClean="0">
                <a:latin typeface="+mn-lt"/>
              </a:rPr>
              <a:t>Local luminosity vs s</a:t>
            </a:r>
          </a:p>
          <a:p>
            <a:pPr algn="ctr"/>
            <a:r>
              <a:rPr lang="en-US" sz="1600" b="1" dirty="0" smtClean="0">
                <a:latin typeface="+mn-lt"/>
              </a:rPr>
              <a:t>normalized by </a:t>
            </a:r>
          </a:p>
          <a:p>
            <a:pPr algn="ctr"/>
            <a:r>
              <a:rPr lang="en-US" sz="1600" b="1" dirty="0" smtClean="0">
                <a:latin typeface="+mn-lt"/>
              </a:rPr>
              <a:t>project luminosity </a:t>
            </a:r>
          </a:p>
          <a:p>
            <a:pPr algn="ctr"/>
            <a:r>
              <a:rPr lang="en-US" sz="1600" b="1" dirty="0" err="1" smtClean="0">
                <a:latin typeface="+mn-lt"/>
              </a:rPr>
              <a:t>dL</a:t>
            </a:r>
            <a:r>
              <a:rPr lang="en-US" sz="1600" b="1" dirty="0" smtClean="0">
                <a:latin typeface="+mn-lt"/>
              </a:rPr>
              <a:t>/ds at s = 0 and</a:t>
            </a:r>
          </a:p>
          <a:p>
            <a:pPr algn="ctr"/>
            <a:r>
              <a:rPr lang="el-GR" sz="1600" b="1" dirty="0" smtClean="0">
                <a:latin typeface="+mn-lt"/>
              </a:rPr>
              <a:t>β</a:t>
            </a:r>
            <a:r>
              <a:rPr lang="en-US" sz="1600" b="1" baseline="30000" dirty="0" smtClean="0">
                <a:latin typeface="+mn-lt"/>
              </a:rPr>
              <a:t>*</a:t>
            </a:r>
            <a:r>
              <a:rPr lang="en-US" sz="1600" b="1" dirty="0" smtClean="0">
                <a:latin typeface="+mn-lt"/>
              </a:rPr>
              <a:t> = 35 cm, </a:t>
            </a:r>
            <a:r>
              <a:rPr lang="el-GR" sz="1600" b="1" dirty="0" smtClean="0">
                <a:latin typeface="+mn-lt"/>
                <a:sym typeface="Symbol" panose="05050102010706020507" pitchFamily="18" charset="2"/>
              </a:rPr>
              <a:t></a:t>
            </a:r>
            <a:r>
              <a:rPr lang="en-US" sz="1600" b="1" baseline="-25000" dirty="0" smtClean="0">
                <a:latin typeface="+mn-lt"/>
                <a:sym typeface="Symbol" panose="05050102010706020507" pitchFamily="18" charset="2"/>
              </a:rPr>
              <a:t>s</a:t>
            </a:r>
            <a:r>
              <a:rPr lang="en-US" sz="1600" b="1" dirty="0" smtClean="0">
                <a:latin typeface="+mn-lt"/>
                <a:sym typeface="Symbol" panose="05050102010706020507" pitchFamily="18" charset="2"/>
              </a:rPr>
              <a:t> = 60 cm)</a:t>
            </a:r>
            <a:r>
              <a:rPr lang="en-US" sz="1600" b="1" dirty="0" smtClean="0">
                <a:latin typeface="+mn-lt"/>
              </a:rPr>
              <a:t>  </a:t>
            </a:r>
          </a:p>
        </p:txBody>
      </p:sp>
      <p:sp>
        <p:nvSpPr>
          <p:cNvPr id="21" name="TextBox 20"/>
          <p:cNvSpPr txBox="1"/>
          <p:nvPr/>
        </p:nvSpPr>
        <p:spPr>
          <a:xfrm>
            <a:off x="5647430" y="4242924"/>
            <a:ext cx="2321464" cy="584775"/>
          </a:xfrm>
          <a:prstGeom prst="rect">
            <a:avLst/>
          </a:prstGeom>
          <a:solidFill>
            <a:schemeClr val="bg1"/>
          </a:solidFill>
          <a:ln>
            <a:solidFill>
              <a:srgbClr val="FF0000"/>
            </a:solidFill>
          </a:ln>
        </p:spPr>
        <p:txBody>
          <a:bodyPr wrap="square" rtlCol="0">
            <a:spAutoFit/>
          </a:bodyPr>
          <a:lstStyle/>
          <a:p>
            <a:pPr algn="ctr"/>
            <a:r>
              <a:rPr lang="el-GR" sz="1600" b="1" dirty="0" smtClean="0">
                <a:latin typeface="+mn-lt"/>
              </a:rPr>
              <a:t>β</a:t>
            </a:r>
            <a:r>
              <a:rPr lang="en-US" sz="1600" b="1" baseline="-25000" dirty="0" smtClean="0">
                <a:latin typeface="+mn-lt"/>
              </a:rPr>
              <a:t>min</a:t>
            </a:r>
            <a:r>
              <a:rPr lang="en-US" sz="1600" b="1" dirty="0" smtClean="0">
                <a:latin typeface="+mn-lt"/>
              </a:rPr>
              <a:t> = </a:t>
            </a:r>
            <a:r>
              <a:rPr lang="en-US" sz="1600" b="1" dirty="0" smtClean="0">
                <a:solidFill>
                  <a:srgbClr val="FF0000"/>
                </a:solidFill>
                <a:latin typeface="+mn-lt"/>
              </a:rPr>
              <a:t>35, 60, </a:t>
            </a:r>
            <a:r>
              <a:rPr lang="en-US" sz="1600" b="1" dirty="0" smtClean="0">
                <a:solidFill>
                  <a:srgbClr val="336600"/>
                </a:solidFill>
                <a:latin typeface="+mn-lt"/>
              </a:rPr>
              <a:t>100</a:t>
            </a:r>
            <a:r>
              <a:rPr lang="en-US" sz="1600" b="1" dirty="0" smtClean="0">
                <a:latin typeface="+mn-lt"/>
              </a:rPr>
              <a:t> cm</a:t>
            </a:r>
          </a:p>
          <a:p>
            <a:pPr algn="ctr"/>
            <a:r>
              <a:rPr lang="el-GR" sz="1600" b="1" dirty="0" smtClean="0">
                <a:latin typeface="+mn-lt"/>
                <a:sym typeface="Symbol" panose="05050102010706020507" pitchFamily="18" charset="2"/>
              </a:rPr>
              <a:t></a:t>
            </a:r>
            <a:r>
              <a:rPr lang="en-US" sz="1600" b="1" baseline="-25000" dirty="0" smtClean="0">
                <a:latin typeface="+mn-lt"/>
                <a:sym typeface="Symbol" panose="05050102010706020507" pitchFamily="18" charset="2"/>
              </a:rPr>
              <a:t>s</a:t>
            </a:r>
            <a:r>
              <a:rPr lang="en-US" sz="1600" b="1" dirty="0" smtClean="0">
                <a:latin typeface="+mn-lt"/>
                <a:sym typeface="Symbol" panose="05050102010706020507" pitchFamily="18" charset="2"/>
              </a:rPr>
              <a:t> = 60 cm</a:t>
            </a:r>
            <a:endParaRPr lang="en-US" sz="1600" b="1" dirty="0" smtClean="0">
              <a:latin typeface="+mn-lt"/>
            </a:endParaRPr>
          </a:p>
        </p:txBody>
      </p:sp>
      <p:sp>
        <p:nvSpPr>
          <p:cNvPr id="22" name="TextBox 21"/>
          <p:cNvSpPr txBox="1"/>
          <p:nvPr/>
        </p:nvSpPr>
        <p:spPr>
          <a:xfrm>
            <a:off x="3323457" y="1996639"/>
            <a:ext cx="2321464" cy="369332"/>
          </a:xfrm>
          <a:prstGeom prst="rect">
            <a:avLst/>
          </a:prstGeom>
          <a:solidFill>
            <a:schemeClr val="bg1"/>
          </a:solidFill>
          <a:ln>
            <a:solidFill>
              <a:srgbClr val="FF0000"/>
            </a:solidFill>
          </a:ln>
        </p:spPr>
        <p:txBody>
          <a:bodyPr wrap="square" rtlCol="0">
            <a:spAutoFit/>
          </a:bodyPr>
          <a:lstStyle/>
          <a:p>
            <a:pPr algn="ctr"/>
            <a:r>
              <a:rPr lang="en-US" b="1" dirty="0" smtClean="0">
                <a:latin typeface="+mn-lt"/>
              </a:rPr>
              <a:t>Inner Tracker of MPD</a:t>
            </a:r>
          </a:p>
        </p:txBody>
      </p:sp>
      <p:grpSp>
        <p:nvGrpSpPr>
          <p:cNvPr id="23" name="Группа 22"/>
          <p:cNvGrpSpPr/>
          <p:nvPr/>
        </p:nvGrpSpPr>
        <p:grpSpPr>
          <a:xfrm>
            <a:off x="-6196" y="2872155"/>
            <a:ext cx="8646263" cy="3919430"/>
            <a:chOff x="-32489" y="2401639"/>
            <a:chExt cx="8646263" cy="3919430"/>
          </a:xfrm>
        </p:grpSpPr>
        <p:pic>
          <p:nvPicPr>
            <p:cNvPr id="24" name="Рисунок 23"/>
            <p:cNvPicPr>
              <a:picLocks noChangeAspect="1"/>
            </p:cNvPicPr>
            <p:nvPr/>
          </p:nvPicPr>
          <p:blipFill rotWithShape="1">
            <a:blip r:embed="rId4">
              <a:extLst>
                <a:ext uri="{28A0092B-C50C-407E-A947-70E740481C1C}">
                  <a14:useLocalDpi xmlns:a14="http://schemas.microsoft.com/office/drawing/2010/main" val="0"/>
                </a:ext>
              </a:extLst>
            </a:blip>
            <a:srcRect l="31471" t="35098" r="25392" b="39804"/>
            <a:stretch/>
          </p:blipFill>
          <p:spPr>
            <a:xfrm>
              <a:off x="448630" y="3729317"/>
              <a:ext cx="8079029" cy="1838303"/>
            </a:xfrm>
            <a:prstGeom prst="rect">
              <a:avLst/>
            </a:prstGeom>
          </p:spPr>
        </p:pic>
        <p:sp>
          <p:nvSpPr>
            <p:cNvPr id="25" name="TextBox 24"/>
            <p:cNvSpPr txBox="1"/>
            <p:nvPr/>
          </p:nvSpPr>
          <p:spPr>
            <a:xfrm>
              <a:off x="5121771" y="5920959"/>
              <a:ext cx="3492003" cy="400110"/>
            </a:xfrm>
            <a:prstGeom prst="rect">
              <a:avLst/>
            </a:prstGeom>
            <a:solidFill>
              <a:schemeClr val="bg1"/>
            </a:solidFill>
            <a:ln>
              <a:solidFill>
                <a:srgbClr val="FF0000"/>
              </a:solidFill>
            </a:ln>
          </p:spPr>
          <p:txBody>
            <a:bodyPr wrap="square" rtlCol="0">
              <a:spAutoFit/>
            </a:bodyPr>
            <a:lstStyle/>
            <a:p>
              <a:pPr algn="ctr"/>
              <a:r>
                <a:rPr lang="el-GR" sz="2000" b="1" dirty="0" smtClean="0">
                  <a:latin typeface="Calibri" panose="020F0502020204030204" pitchFamily="34" charset="0"/>
                </a:rPr>
                <a:t>β</a:t>
              </a:r>
              <a:r>
                <a:rPr lang="en-US" sz="2000" b="1" baseline="30000" dirty="0" smtClean="0">
                  <a:latin typeface="Calibri" panose="020F0502020204030204" pitchFamily="34" charset="0"/>
                </a:rPr>
                <a:t>*</a:t>
              </a:r>
              <a:r>
                <a:rPr lang="en-US" sz="2000" b="1" dirty="0" smtClean="0">
                  <a:latin typeface="Calibri" panose="020F0502020204030204" pitchFamily="34" charset="0"/>
                </a:rPr>
                <a:t> = </a:t>
              </a:r>
              <a:r>
                <a:rPr lang="en-US" sz="2000" b="1" dirty="0" smtClean="0">
                  <a:solidFill>
                    <a:srgbClr val="FF0000"/>
                  </a:solidFill>
                  <a:latin typeface="Calibri" panose="020F0502020204030204" pitchFamily="34" charset="0"/>
                </a:rPr>
                <a:t>35, 60, </a:t>
              </a:r>
              <a:r>
                <a:rPr lang="en-US" sz="2000" b="1" dirty="0" smtClean="0">
                  <a:solidFill>
                    <a:srgbClr val="336600"/>
                  </a:solidFill>
                  <a:latin typeface="Calibri" panose="020F0502020204030204" pitchFamily="34" charset="0"/>
                </a:rPr>
                <a:t>100</a:t>
              </a:r>
              <a:r>
                <a:rPr lang="en-US" sz="2000" b="1" dirty="0" smtClean="0">
                  <a:latin typeface="Calibri" panose="020F0502020204030204" pitchFamily="34" charset="0"/>
                </a:rPr>
                <a:t> cm , </a:t>
              </a:r>
              <a:r>
                <a:rPr lang="el-GR" sz="2000" b="1" dirty="0" smtClean="0">
                  <a:latin typeface="Calibri" panose="020F0502020204030204" pitchFamily="34" charset="0"/>
                  <a:sym typeface="Symbol" panose="05050102010706020507" pitchFamily="18" charset="2"/>
                </a:rPr>
                <a:t></a:t>
              </a:r>
              <a:r>
                <a:rPr lang="en-US" sz="2000" b="1" baseline="-25000" dirty="0" smtClean="0">
                  <a:latin typeface="Calibri" panose="020F0502020204030204" pitchFamily="34" charset="0"/>
                  <a:sym typeface="Symbol" panose="05050102010706020507" pitchFamily="18" charset="2"/>
                </a:rPr>
                <a:t>s</a:t>
              </a:r>
              <a:r>
                <a:rPr lang="en-US" sz="2000" b="1" dirty="0" smtClean="0">
                  <a:latin typeface="Calibri" panose="020F0502020204030204" pitchFamily="34" charset="0"/>
                  <a:sym typeface="Symbol" panose="05050102010706020507" pitchFamily="18" charset="2"/>
                </a:rPr>
                <a:t> = 60 cm</a:t>
              </a:r>
              <a:endParaRPr lang="en-US" sz="2000" b="1" dirty="0" smtClean="0">
                <a:latin typeface="Calibri" panose="020F0502020204030204" pitchFamily="34" charset="0"/>
              </a:endParaRPr>
            </a:p>
          </p:txBody>
        </p:sp>
        <p:sp>
          <p:nvSpPr>
            <p:cNvPr id="26" name="TextBox 25"/>
            <p:cNvSpPr txBox="1"/>
            <p:nvPr/>
          </p:nvSpPr>
          <p:spPr>
            <a:xfrm>
              <a:off x="-32489" y="2401639"/>
              <a:ext cx="2663929" cy="1446550"/>
            </a:xfrm>
            <a:prstGeom prst="rect">
              <a:avLst/>
            </a:prstGeom>
            <a:solidFill>
              <a:schemeClr val="bg1"/>
            </a:solidFill>
            <a:ln>
              <a:solidFill>
                <a:srgbClr val="FF0000"/>
              </a:solidFill>
            </a:ln>
          </p:spPr>
          <p:txBody>
            <a:bodyPr wrap="square" rtlCol="0">
              <a:spAutoFit/>
            </a:bodyPr>
            <a:lstStyle/>
            <a:p>
              <a:pPr algn="ctr"/>
              <a:r>
                <a:rPr lang="en-US" sz="1800" b="1" dirty="0" smtClean="0">
                  <a:latin typeface="Calibri" panose="020F0502020204030204" pitchFamily="34" charset="0"/>
                </a:rPr>
                <a:t>Integral luminosity vs s</a:t>
              </a:r>
            </a:p>
            <a:p>
              <a:pPr algn="ctr"/>
              <a:r>
                <a:rPr lang="en-US" sz="1800" b="1" dirty="0" smtClean="0">
                  <a:latin typeface="Calibri" panose="020F0502020204030204" pitchFamily="34" charset="0"/>
                </a:rPr>
                <a:t>normalized by </a:t>
              </a:r>
            </a:p>
            <a:p>
              <a:pPr algn="ctr"/>
              <a:r>
                <a:rPr lang="en-US" sz="1800" b="1" dirty="0" smtClean="0">
                  <a:latin typeface="Calibri" panose="020F0502020204030204" pitchFamily="34" charset="0"/>
                </a:rPr>
                <a:t>project luminosity L at </a:t>
              </a:r>
            </a:p>
            <a:p>
              <a:pPr algn="ctr"/>
              <a:r>
                <a:rPr lang="el-GR" sz="1800" b="1" dirty="0" smtClean="0">
                  <a:latin typeface="Calibri" panose="020F0502020204030204" pitchFamily="34" charset="0"/>
                </a:rPr>
                <a:t>β</a:t>
              </a:r>
              <a:r>
                <a:rPr lang="en-US" sz="1800" b="1" baseline="30000" dirty="0" smtClean="0">
                  <a:latin typeface="Calibri" panose="020F0502020204030204" pitchFamily="34" charset="0"/>
                </a:rPr>
                <a:t>*</a:t>
              </a:r>
              <a:r>
                <a:rPr lang="en-US" sz="1800" b="1" dirty="0" smtClean="0">
                  <a:latin typeface="Calibri" panose="020F0502020204030204" pitchFamily="34" charset="0"/>
                </a:rPr>
                <a:t> = 35 cm, </a:t>
              </a:r>
              <a:r>
                <a:rPr lang="el-GR" sz="1800" b="1" dirty="0" smtClean="0">
                  <a:latin typeface="Calibri" panose="020F0502020204030204" pitchFamily="34" charset="0"/>
                  <a:sym typeface="Symbol" panose="05050102010706020507" pitchFamily="18" charset="2"/>
                </a:rPr>
                <a:t></a:t>
              </a:r>
              <a:r>
                <a:rPr lang="en-US" sz="1800" b="1" baseline="-25000" dirty="0" smtClean="0">
                  <a:latin typeface="Calibri" panose="020F0502020204030204" pitchFamily="34" charset="0"/>
                  <a:sym typeface="Symbol" panose="05050102010706020507" pitchFamily="18" charset="2"/>
                </a:rPr>
                <a:t>s</a:t>
              </a:r>
              <a:r>
                <a:rPr lang="en-US" sz="1800" b="1" dirty="0" smtClean="0">
                  <a:latin typeface="Calibri" panose="020F0502020204030204" pitchFamily="34" charset="0"/>
                  <a:sym typeface="Symbol" panose="05050102010706020507" pitchFamily="18" charset="2"/>
                </a:rPr>
                <a:t> = 60 </a:t>
              </a:r>
              <a:r>
                <a:rPr lang="en-US" sz="1600" b="1" dirty="0" smtClean="0">
                  <a:latin typeface="+mn-lt"/>
                  <a:sym typeface="Symbol" panose="05050102010706020507" pitchFamily="18" charset="2"/>
                </a:rPr>
                <a:t>cm)</a:t>
              </a:r>
            </a:p>
            <a:p>
              <a:pPr algn="ctr"/>
              <a:r>
                <a:rPr lang="en-US" sz="1600" b="1" dirty="0" smtClean="0">
                  <a:latin typeface="+mn-lt"/>
                </a:rPr>
                <a:t>  </a:t>
              </a:r>
            </a:p>
          </p:txBody>
        </p:sp>
      </p:grpSp>
      <p:grpSp>
        <p:nvGrpSpPr>
          <p:cNvPr id="27" name="Группа 26"/>
          <p:cNvGrpSpPr/>
          <p:nvPr/>
        </p:nvGrpSpPr>
        <p:grpSpPr>
          <a:xfrm>
            <a:off x="4726556" y="1692603"/>
            <a:ext cx="4426169" cy="2053461"/>
            <a:chOff x="4700051" y="1231278"/>
            <a:chExt cx="4426169" cy="2053461"/>
          </a:xfrm>
        </p:grpSpPr>
        <p:pic>
          <p:nvPicPr>
            <p:cNvPr id="28" name="Рисунок 27"/>
            <p:cNvPicPr>
              <a:picLocks noChangeAspect="1"/>
            </p:cNvPicPr>
            <p:nvPr/>
          </p:nvPicPr>
          <p:blipFill rotWithShape="1">
            <a:blip r:embed="rId5" cstate="print">
              <a:extLst>
                <a:ext uri="{28A0092B-C50C-407E-A947-70E740481C1C}">
                  <a14:useLocalDpi xmlns:a14="http://schemas.microsoft.com/office/drawing/2010/main" val="0"/>
                </a:ext>
              </a:extLst>
            </a:blip>
            <a:srcRect l="59983" t="17597" r="13014" b="35032"/>
            <a:stretch/>
          </p:blipFill>
          <p:spPr>
            <a:xfrm>
              <a:off x="6649374" y="1269507"/>
              <a:ext cx="1238947" cy="2015232"/>
            </a:xfrm>
            <a:prstGeom prst="rect">
              <a:avLst/>
            </a:prstGeom>
          </p:spPr>
        </p:pic>
        <p:pic>
          <p:nvPicPr>
            <p:cNvPr id="29" name="Рисунок 28"/>
            <p:cNvPicPr>
              <a:picLocks noChangeAspect="1"/>
            </p:cNvPicPr>
            <p:nvPr/>
          </p:nvPicPr>
          <p:blipFill rotWithShape="1">
            <a:blip r:embed="rId6" cstate="print">
              <a:extLst>
                <a:ext uri="{28A0092B-C50C-407E-A947-70E740481C1C}">
                  <a14:useLocalDpi xmlns:a14="http://schemas.microsoft.com/office/drawing/2010/main" val="0"/>
                </a:ext>
              </a:extLst>
            </a:blip>
            <a:srcRect l="59523" t="17920" r="13497" b="35032"/>
            <a:stretch/>
          </p:blipFill>
          <p:spPr>
            <a:xfrm flipH="1">
              <a:off x="7888319" y="1278384"/>
              <a:ext cx="1237901" cy="2006355"/>
            </a:xfrm>
            <a:prstGeom prst="rect">
              <a:avLst/>
            </a:prstGeom>
          </p:spPr>
        </p:pic>
        <p:cxnSp>
          <p:nvCxnSpPr>
            <p:cNvPr id="30" name="Прямая со стрелкой 29"/>
            <p:cNvCxnSpPr/>
            <p:nvPr/>
          </p:nvCxnSpPr>
          <p:spPr>
            <a:xfrm>
              <a:off x="6649373" y="1383592"/>
              <a:ext cx="921859" cy="9528"/>
            </a:xfrm>
            <a:prstGeom prst="straightConnector1">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431816" y="1231278"/>
              <a:ext cx="1008466" cy="307777"/>
            </a:xfrm>
            <a:prstGeom prst="rect">
              <a:avLst/>
            </a:prstGeom>
            <a:noFill/>
          </p:spPr>
          <p:txBody>
            <a:bodyPr wrap="square" rtlCol="0">
              <a:spAutoFit/>
            </a:bodyPr>
            <a:lstStyle/>
            <a:p>
              <a:pPr algn="ctr"/>
              <a:r>
                <a:rPr lang="en-US" sz="1400" b="1" dirty="0" smtClean="0">
                  <a:solidFill>
                    <a:schemeClr val="bg1"/>
                  </a:solidFill>
                  <a:latin typeface="+mn-lt"/>
                </a:rPr>
                <a:t>9010 mm</a:t>
              </a:r>
              <a:endParaRPr lang="ru-RU" sz="1400" b="1" dirty="0">
                <a:solidFill>
                  <a:schemeClr val="bg1"/>
                </a:solidFill>
                <a:latin typeface="+mn-lt"/>
              </a:endParaRPr>
            </a:p>
          </p:txBody>
        </p:sp>
        <p:cxnSp>
          <p:nvCxnSpPr>
            <p:cNvPr id="32" name="Прямая со стрелкой 31"/>
            <p:cNvCxnSpPr/>
            <p:nvPr/>
          </p:nvCxnSpPr>
          <p:spPr>
            <a:xfrm>
              <a:off x="8292302" y="1393120"/>
              <a:ext cx="794384" cy="1491"/>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flipH="1">
              <a:off x="4700051" y="2390142"/>
              <a:ext cx="3108208" cy="661907"/>
            </a:xfrm>
            <a:prstGeom prst="straightConnector1">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 name="Группа 6"/>
          <p:cNvGrpSpPr/>
          <p:nvPr/>
        </p:nvGrpSpPr>
        <p:grpSpPr>
          <a:xfrm>
            <a:off x="-9602" y="0"/>
            <a:ext cx="9158365" cy="1485355"/>
            <a:chOff x="-9602" y="0"/>
            <a:chExt cx="9158365" cy="1485355"/>
          </a:xfrm>
        </p:grpSpPr>
        <p:pic>
          <p:nvPicPr>
            <p:cNvPr id="6" name="Picture 3" descr="NICA_header_blue.tif"/>
            <p:cNvPicPr>
              <a:picLocks noChangeAspect="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TextBox 7"/>
            <p:cNvSpPr txBox="1">
              <a:spLocks noChangeArrowheads="1"/>
            </p:cNvSpPr>
            <p:nvPr/>
          </p:nvSpPr>
          <p:spPr bwMode="auto">
            <a:xfrm>
              <a:off x="489775" y="257939"/>
              <a:ext cx="84249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lang="en-US" sz="2000" b="1" dirty="0">
                  <a:solidFill>
                    <a:srgbClr val="FF0000"/>
                  </a:solidFill>
                  <a:sym typeface="Apple Chancery"/>
                </a:rPr>
                <a:t>6. Requirements and questions (to be discussed and answered)</a:t>
              </a:r>
              <a:endParaRPr kumimoji="0" lang="en-US" altLang="ru-RU" sz="2000" b="1" dirty="0">
                <a:solidFill>
                  <a:srgbClr val="000090"/>
                </a:solidFill>
                <a:ea typeface="SimSun" charset="0"/>
                <a:cs typeface="Arial" charset="0"/>
              </a:endParaRPr>
            </a:p>
          </p:txBody>
        </p:sp>
        <p:sp>
          <p:nvSpPr>
            <p:cNvPr id="10" name="Прямоугольник 1"/>
            <p:cNvSpPr>
              <a:spLocks noChangeArrowheads="1"/>
            </p:cNvSpPr>
            <p:nvPr/>
          </p:nvSpPr>
          <p:spPr bwMode="auto">
            <a:xfrm>
              <a:off x="207309" y="621144"/>
              <a:ext cx="8817028" cy="864211"/>
            </a:xfrm>
            <a:prstGeom prst="rect">
              <a:avLst/>
            </a:prstGeom>
            <a:solidFill>
              <a:schemeClr val="bg1"/>
            </a:solid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114000"/>
                </a:lnSpc>
                <a:spcBef>
                  <a:spcPct val="0"/>
                </a:spcBef>
                <a:spcAft>
                  <a:spcPts val="0"/>
                </a:spcAft>
                <a:buNone/>
              </a:pPr>
              <a:r>
                <a:rPr lang="en-US" altLang="ru-RU" sz="2400" b="1" dirty="0" smtClean="0">
                  <a:solidFill>
                    <a:srgbClr val="333399"/>
                  </a:solidFill>
                </a:rPr>
                <a:t>6.3. Luminosity</a:t>
              </a:r>
            </a:p>
            <a:p>
              <a:pPr marL="0" indent="0">
                <a:lnSpc>
                  <a:spcPct val="114000"/>
                </a:lnSpc>
                <a:spcBef>
                  <a:spcPct val="0"/>
                </a:spcBef>
                <a:spcAft>
                  <a:spcPts val="0"/>
                </a:spcAft>
                <a:buNone/>
              </a:pPr>
              <a:r>
                <a:rPr lang="en-US" altLang="ru-RU" sz="2000" b="1" dirty="0" smtClean="0">
                  <a:solidFill>
                    <a:srgbClr val="333399"/>
                  </a:solidFill>
                </a:rPr>
                <a:t>a) Choice of the betatron function value in the interaction point (IP) – so called </a:t>
              </a:r>
              <a:r>
                <a:rPr lang="en-US" altLang="ru-RU" sz="2000" b="1" dirty="0" smtClean="0">
                  <a:solidFill>
                    <a:srgbClr val="FF0000"/>
                  </a:solidFill>
                  <a:sym typeface="Symbol" panose="05050102010706020507" pitchFamily="18" charset="2"/>
                </a:rPr>
                <a:t></a:t>
              </a:r>
              <a:r>
                <a:rPr lang="en-US" altLang="ru-RU" sz="2400" b="1" baseline="30000" dirty="0" smtClean="0">
                  <a:solidFill>
                    <a:srgbClr val="FF0000"/>
                  </a:solidFill>
                  <a:sym typeface="Symbol" panose="05050102010706020507" pitchFamily="18" charset="2"/>
                </a:rPr>
                <a:t>*</a:t>
              </a:r>
            </a:p>
          </p:txBody>
        </p:sp>
        <p:sp>
          <p:nvSpPr>
            <p:cNvPr id="14" name="Прямоугольник 13"/>
            <p:cNvSpPr/>
            <p:nvPr/>
          </p:nvSpPr>
          <p:spPr>
            <a:xfrm>
              <a:off x="-9602" y="0"/>
              <a:ext cx="9158365" cy="6921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0" name="Прямоугольник 1"/>
          <p:cNvSpPr>
            <a:spLocks noChangeArrowheads="1"/>
          </p:cNvSpPr>
          <p:nvPr/>
        </p:nvSpPr>
        <p:spPr bwMode="auto">
          <a:xfrm>
            <a:off x="-1" y="1463790"/>
            <a:ext cx="9152725" cy="1495794"/>
          </a:xfrm>
          <a:prstGeom prst="rect">
            <a:avLst/>
          </a:prstGeom>
          <a:solidFill>
            <a:schemeClr val="bg1"/>
          </a:solidFill>
          <a:ln w="19050">
            <a:solidFill>
              <a:srgbClr val="FF0000"/>
            </a:solid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114000"/>
              </a:lnSpc>
              <a:spcBef>
                <a:spcPct val="0"/>
              </a:spcBef>
              <a:spcAft>
                <a:spcPts val="0"/>
              </a:spcAft>
              <a:buNone/>
            </a:pPr>
            <a:r>
              <a:rPr lang="en-US" altLang="ru-RU" sz="2000" b="1" dirty="0" smtClean="0">
                <a:solidFill>
                  <a:srgbClr val="333399"/>
                </a:solidFill>
              </a:rPr>
              <a:t>  The increase of </a:t>
            </a:r>
            <a:r>
              <a:rPr lang="en-US" altLang="ru-RU" sz="2000" b="1" dirty="0">
                <a:solidFill>
                  <a:srgbClr val="FF0000"/>
                </a:solidFill>
                <a:sym typeface="Symbol" panose="05050102010706020507" pitchFamily="18" charset="2"/>
              </a:rPr>
              <a:t></a:t>
            </a:r>
            <a:r>
              <a:rPr lang="en-US" altLang="ru-RU" sz="2000" b="1" baseline="30000" dirty="0" smtClean="0">
                <a:solidFill>
                  <a:srgbClr val="FF0000"/>
                </a:solidFill>
                <a:sym typeface="Symbol" panose="05050102010706020507" pitchFamily="18" charset="2"/>
              </a:rPr>
              <a:t>*</a:t>
            </a:r>
            <a:r>
              <a:rPr lang="en-US" altLang="ru-RU" sz="2000" b="1" dirty="0" smtClean="0">
                <a:solidFill>
                  <a:srgbClr val="FF0000"/>
                </a:solidFill>
                <a:sym typeface="Symbol" panose="05050102010706020507" pitchFamily="18" charset="2"/>
              </a:rPr>
              <a:t> </a:t>
            </a:r>
            <a:r>
              <a:rPr lang="en-US" altLang="ru-RU" sz="2000" b="1" dirty="0" smtClean="0">
                <a:solidFill>
                  <a:srgbClr val="333399"/>
                </a:solidFill>
                <a:sym typeface="Symbol" panose="05050102010706020507" pitchFamily="18" charset="2"/>
              </a:rPr>
              <a:t>leads to reduction of the luminosity (</a:t>
            </a:r>
            <a:r>
              <a:rPr lang="en-US" altLang="ru-RU" sz="2000" b="1" i="1" dirty="0" smtClean="0">
                <a:solidFill>
                  <a:srgbClr val="333399"/>
                </a:solidFill>
                <a:sym typeface="Symbol" panose="05050102010706020507" pitchFamily="18" charset="2"/>
              </a:rPr>
              <a:t>can be compensated (</a:t>
            </a:r>
            <a:r>
              <a:rPr lang="en-US" altLang="ru-RU" sz="2000" b="1" dirty="0" smtClean="0">
                <a:solidFill>
                  <a:srgbClr val="333399"/>
                </a:solidFill>
                <a:sym typeface="Symbol" panose="05050102010706020507" pitchFamily="18" charset="2"/>
              </a:rPr>
              <a:t>!), for instance, by increase of nuclei number), but allows one to resolve the problems of the Collider focusing systems!</a:t>
            </a:r>
          </a:p>
          <a:p>
            <a:pPr marL="0" indent="0">
              <a:lnSpc>
                <a:spcPct val="114000"/>
              </a:lnSpc>
              <a:spcBef>
                <a:spcPct val="0"/>
              </a:spcBef>
              <a:spcAft>
                <a:spcPts val="0"/>
              </a:spcAft>
              <a:buNone/>
            </a:pPr>
            <a:r>
              <a:rPr lang="en-US" altLang="ru-RU" sz="2000" b="1" dirty="0" smtClean="0">
                <a:solidFill>
                  <a:srgbClr val="333399"/>
                </a:solidFill>
                <a:sym typeface="Symbol" panose="05050102010706020507" pitchFamily="18" charset="2"/>
              </a:rPr>
              <a:t>  </a:t>
            </a:r>
            <a:r>
              <a:rPr lang="en-US" altLang="ru-RU" sz="2000" b="1" dirty="0" smtClean="0">
                <a:solidFill>
                  <a:srgbClr val="FF0000"/>
                </a:solidFill>
                <a:sym typeface="Symbol" panose="05050102010706020507" pitchFamily="18" charset="2"/>
              </a:rPr>
              <a:t>The question:</a:t>
            </a:r>
            <a:r>
              <a:rPr lang="en-US" altLang="ru-RU" sz="2000" b="1" dirty="0" smtClean="0">
                <a:solidFill>
                  <a:srgbClr val="333399"/>
                </a:solidFill>
                <a:sym typeface="Symbol" panose="05050102010706020507" pitchFamily="18" charset="2"/>
              </a:rPr>
              <a:t> how does it influence on MPD characteristics </a:t>
            </a:r>
            <a:r>
              <a:rPr lang="en-US" altLang="ru-RU" sz="2000" b="1" dirty="0" smtClean="0">
                <a:solidFill>
                  <a:srgbClr val="FF0000"/>
                </a:solidFill>
                <a:sym typeface="Symbol" panose="05050102010706020507" pitchFamily="18" charset="2"/>
              </a:rPr>
              <a:t>?</a:t>
            </a:r>
            <a:r>
              <a:rPr lang="en-US" altLang="ru-RU" sz="2000" b="1" dirty="0" smtClean="0">
                <a:solidFill>
                  <a:srgbClr val="333399"/>
                </a:solidFill>
                <a:sym typeface="Symbol" panose="05050102010706020507" pitchFamily="18" charset="2"/>
              </a:rPr>
              <a:t> </a:t>
            </a:r>
            <a:r>
              <a:rPr lang="en-US" altLang="ru-RU" sz="2000" b="1" dirty="0" smtClean="0">
                <a:solidFill>
                  <a:srgbClr val="333399"/>
                </a:solidFill>
              </a:rPr>
              <a:t> </a:t>
            </a:r>
            <a:endParaRPr lang="en-US" altLang="ru-RU" sz="2000" b="1" baseline="30000" dirty="0" smtClean="0">
              <a:solidFill>
                <a:srgbClr val="333399"/>
              </a:solidFill>
              <a:sym typeface="Symbol" panose="05050102010706020507" pitchFamily="18" charset="2"/>
            </a:endParaRPr>
          </a:p>
        </p:txBody>
      </p:sp>
    </p:spTree>
    <p:extLst>
      <p:ext uri="{BB962C8B-B14F-4D97-AF65-F5344CB8AC3E}">
        <p14:creationId xmlns:p14="http://schemas.microsoft.com/office/powerpoint/2010/main" val="189948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barn(inVertical)">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TextBox 7"/>
          <p:cNvSpPr txBox="1">
            <a:spLocks noChangeArrowheads="1"/>
          </p:cNvSpPr>
          <p:nvPr/>
        </p:nvSpPr>
        <p:spPr bwMode="auto">
          <a:xfrm>
            <a:off x="489775" y="257939"/>
            <a:ext cx="84249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lang="en-US" sz="2000" b="1" dirty="0">
                <a:solidFill>
                  <a:srgbClr val="FF0000"/>
                </a:solidFill>
                <a:sym typeface="Apple Chancery"/>
              </a:rPr>
              <a:t>6. Requirements and questions (to be discussed and answered)</a:t>
            </a:r>
            <a:endParaRPr kumimoji="0" lang="en-US" altLang="ru-RU" sz="2000" b="1" dirty="0">
              <a:solidFill>
                <a:srgbClr val="000090"/>
              </a:solidFill>
              <a:ea typeface="SimSun" charset="0"/>
              <a:cs typeface="Arial" charset="0"/>
            </a:endParaRPr>
          </a:p>
        </p:txBody>
      </p:sp>
      <p:sp>
        <p:nvSpPr>
          <p:cNvPr id="10" name="Прямоугольник 1"/>
          <p:cNvSpPr>
            <a:spLocks noChangeArrowheads="1"/>
          </p:cNvSpPr>
          <p:nvPr/>
        </p:nvSpPr>
        <p:spPr bwMode="auto">
          <a:xfrm>
            <a:off x="21325" y="658049"/>
            <a:ext cx="8893386" cy="3172535"/>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114000"/>
              </a:lnSpc>
              <a:spcBef>
                <a:spcPct val="0"/>
              </a:spcBef>
              <a:spcAft>
                <a:spcPts val="0"/>
              </a:spcAft>
              <a:buNone/>
            </a:pPr>
            <a:r>
              <a:rPr lang="en-US" altLang="ru-RU" sz="2400" b="1" dirty="0" smtClean="0">
                <a:solidFill>
                  <a:srgbClr val="333399"/>
                </a:solidFill>
              </a:rPr>
              <a:t>6.3. Luminosity</a:t>
            </a:r>
          </a:p>
          <a:p>
            <a:pPr marL="0" lvl="0" indent="0">
              <a:buNone/>
            </a:pPr>
            <a:r>
              <a:rPr lang="en-US" altLang="ru-RU" sz="2000" b="1" dirty="0" smtClean="0">
                <a:solidFill>
                  <a:srgbClr val="333399"/>
                </a:solidFill>
              </a:rPr>
              <a:t>b) </a:t>
            </a:r>
            <a:r>
              <a:rPr lang="en-US" sz="2000" b="1" dirty="0">
                <a:solidFill>
                  <a:srgbClr val="333399"/>
                </a:solidFill>
              </a:rPr>
              <a:t>MPD – </a:t>
            </a:r>
            <a:r>
              <a:rPr lang="en-US" sz="2000" b="1" dirty="0" smtClean="0">
                <a:solidFill>
                  <a:srgbClr val="333399"/>
                </a:solidFill>
              </a:rPr>
              <a:t>what are upper </a:t>
            </a:r>
            <a:r>
              <a:rPr lang="en-US" sz="2000" b="1" dirty="0">
                <a:solidFill>
                  <a:srgbClr val="333399"/>
                </a:solidFill>
              </a:rPr>
              <a:t>and lower limits of counting rates (luminosity</a:t>
            </a:r>
            <a:r>
              <a:rPr lang="en-US" sz="2000" b="1" dirty="0" smtClean="0">
                <a:solidFill>
                  <a:srgbClr val="333399"/>
                </a:solidFill>
              </a:rPr>
              <a:t>) </a:t>
            </a:r>
            <a:r>
              <a:rPr lang="en-US" sz="2000" b="1" dirty="0" smtClean="0">
                <a:solidFill>
                  <a:srgbClr val="FF0000"/>
                </a:solidFill>
              </a:rPr>
              <a:t>?</a:t>
            </a:r>
          </a:p>
          <a:p>
            <a:pPr marL="0" lvl="0" indent="0">
              <a:buNone/>
            </a:pPr>
            <a:r>
              <a:rPr lang="en-US" sz="2000" b="1" dirty="0">
                <a:solidFill>
                  <a:srgbClr val="333399"/>
                </a:solidFill>
              </a:rPr>
              <a:t> </a:t>
            </a:r>
            <a:r>
              <a:rPr lang="en-US" sz="2000" b="1" dirty="0" smtClean="0">
                <a:solidFill>
                  <a:srgbClr val="333399"/>
                </a:solidFill>
              </a:rPr>
              <a:t>     The </a:t>
            </a:r>
            <a:r>
              <a:rPr lang="en-US" sz="2000" b="1" i="1" dirty="0" smtClean="0">
                <a:solidFill>
                  <a:srgbClr val="333399"/>
                </a:solidFill>
              </a:rPr>
              <a:t>upper level </a:t>
            </a:r>
            <a:r>
              <a:rPr lang="en-US" sz="2000" b="1" dirty="0" smtClean="0">
                <a:solidFill>
                  <a:srgbClr val="333399"/>
                </a:solidFill>
              </a:rPr>
              <a:t>is known: 7 kHz. Can it be increased </a:t>
            </a:r>
            <a:r>
              <a:rPr lang="en-US" sz="2000" b="1" dirty="0" smtClean="0">
                <a:solidFill>
                  <a:srgbClr val="FF0000"/>
                </a:solidFill>
              </a:rPr>
              <a:t>?</a:t>
            </a:r>
            <a:endParaRPr lang="en-US" sz="2000" b="1" dirty="0" smtClean="0">
              <a:solidFill>
                <a:srgbClr val="333399"/>
              </a:solidFill>
            </a:endParaRPr>
          </a:p>
          <a:p>
            <a:pPr marL="0" lvl="0" indent="0">
              <a:buNone/>
            </a:pPr>
            <a:r>
              <a:rPr lang="en-US" sz="2000" b="1" dirty="0" smtClean="0">
                <a:solidFill>
                  <a:srgbClr val="333399"/>
                </a:solidFill>
              </a:rPr>
              <a:t>      The lower level – which (minimal) level of luminosity is of experiment interest </a:t>
            </a:r>
            <a:r>
              <a:rPr lang="en-US" sz="2000" b="1" dirty="0" smtClean="0">
                <a:solidFill>
                  <a:srgbClr val="FF0000"/>
                </a:solidFill>
              </a:rPr>
              <a:t>?</a:t>
            </a:r>
            <a:endParaRPr lang="en-US" sz="2000" b="1" dirty="0">
              <a:solidFill>
                <a:srgbClr val="FF0000"/>
              </a:solidFill>
            </a:endParaRPr>
          </a:p>
          <a:p>
            <a:pPr marL="0" lvl="0" indent="0">
              <a:buNone/>
            </a:pPr>
            <a:r>
              <a:rPr lang="en-US" sz="2000" b="1" dirty="0" smtClean="0">
                <a:solidFill>
                  <a:srgbClr val="333399"/>
                </a:solidFill>
              </a:rPr>
              <a:t> c) How absolute calibration of the luminosity can be performed at MPD </a:t>
            </a:r>
            <a:r>
              <a:rPr lang="en-US" sz="2000" b="1" dirty="0" smtClean="0">
                <a:solidFill>
                  <a:srgbClr val="FF0000"/>
                </a:solidFill>
              </a:rPr>
              <a:t>?</a:t>
            </a:r>
            <a:endParaRPr lang="en-US" sz="2000" b="1" dirty="0" smtClean="0">
              <a:solidFill>
                <a:srgbClr val="0000CC"/>
              </a:solidFill>
            </a:endParaRPr>
          </a:p>
          <a:p>
            <a:pPr marL="0" lvl="0" indent="0">
              <a:buNone/>
            </a:pPr>
            <a:r>
              <a:rPr lang="en-US" sz="2000" b="1" dirty="0">
                <a:solidFill>
                  <a:srgbClr val="0000CC"/>
                </a:solidFill>
              </a:rPr>
              <a:t> </a:t>
            </a:r>
            <a:r>
              <a:rPr lang="en-US" sz="2000" b="1" dirty="0" smtClean="0">
                <a:solidFill>
                  <a:srgbClr val="0000CC"/>
                </a:solidFill>
              </a:rPr>
              <a:t>    </a:t>
            </a:r>
            <a:r>
              <a:rPr lang="en-US" sz="2000" b="1" dirty="0" smtClean="0">
                <a:solidFill>
                  <a:srgbClr val="333399"/>
                </a:solidFill>
              </a:rPr>
              <a:t>Usual method of calibration assumes measurement of the flux of small-angle</a:t>
            </a:r>
          </a:p>
          <a:p>
            <a:pPr marL="0" lvl="0" indent="0">
              <a:buNone/>
            </a:pPr>
            <a:r>
              <a:rPr lang="en-US" sz="2000" b="1" dirty="0">
                <a:solidFill>
                  <a:srgbClr val="333399"/>
                </a:solidFill>
              </a:rPr>
              <a:t> </a:t>
            </a:r>
            <a:r>
              <a:rPr lang="en-US" sz="2000" b="1" dirty="0" smtClean="0">
                <a:solidFill>
                  <a:srgbClr val="333399"/>
                </a:solidFill>
              </a:rPr>
              <a:t>    scattering particles in the collider. Is it foreseen at MPD </a:t>
            </a:r>
            <a:r>
              <a:rPr lang="en-US" sz="2000" b="1" dirty="0" smtClean="0">
                <a:solidFill>
                  <a:srgbClr val="FF0000"/>
                </a:solidFill>
              </a:rPr>
              <a:t>? </a:t>
            </a:r>
          </a:p>
          <a:p>
            <a:pPr marL="0" lvl="0" indent="0">
              <a:buNone/>
            </a:pPr>
            <a:r>
              <a:rPr lang="en-US" sz="2000" b="1" dirty="0">
                <a:solidFill>
                  <a:srgbClr val="333399"/>
                </a:solidFill>
              </a:rPr>
              <a:t> </a:t>
            </a:r>
            <a:r>
              <a:rPr lang="en-US" sz="2000" b="1" dirty="0" smtClean="0">
                <a:solidFill>
                  <a:srgbClr val="333399"/>
                </a:solidFill>
              </a:rPr>
              <a:t>    </a:t>
            </a:r>
            <a:endParaRPr lang="ru-RU" sz="2000" b="1" dirty="0">
              <a:solidFill>
                <a:srgbClr val="333399"/>
              </a:solidFill>
            </a:endParaRPr>
          </a:p>
        </p:txBody>
      </p:sp>
      <p:sp>
        <p:nvSpPr>
          <p:cNvPr id="7" name="Прямоугольник 1"/>
          <p:cNvSpPr>
            <a:spLocks noChangeArrowheads="1"/>
          </p:cNvSpPr>
          <p:nvPr/>
        </p:nvSpPr>
        <p:spPr bwMode="auto">
          <a:xfrm>
            <a:off x="52194" y="3717032"/>
            <a:ext cx="8642350" cy="2969403"/>
          </a:xfrm>
          <a:prstGeom prst="rect">
            <a:avLst/>
          </a:prstGeom>
          <a:no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114000"/>
              </a:lnSpc>
              <a:spcBef>
                <a:spcPct val="0"/>
              </a:spcBef>
              <a:spcAft>
                <a:spcPts val="0"/>
              </a:spcAft>
              <a:buNone/>
            </a:pPr>
            <a:r>
              <a:rPr lang="en-US" altLang="ru-RU" sz="2400" b="1" dirty="0" smtClean="0">
                <a:solidFill>
                  <a:srgbClr val="333399"/>
                </a:solidFill>
              </a:rPr>
              <a:t>6.4. Collider and MPD synchronization</a:t>
            </a:r>
          </a:p>
          <a:p>
            <a:pPr marL="0" indent="0" algn="just">
              <a:lnSpc>
                <a:spcPct val="114000"/>
              </a:lnSpc>
              <a:spcBef>
                <a:spcPct val="0"/>
              </a:spcBef>
              <a:spcAft>
                <a:spcPts val="0"/>
              </a:spcAft>
              <a:buNone/>
            </a:pPr>
            <a:r>
              <a:rPr lang="en-US" altLang="ru-RU" sz="2000" b="1" dirty="0" smtClean="0">
                <a:solidFill>
                  <a:srgbClr val="333399"/>
                </a:solidFill>
              </a:rPr>
              <a:t>Traditional method of synchronization is control of the phase of rotating bunches in the ring. It allows one to tune the bunch rotation frequency and optimize the collision regime. The signal from collider control system can be used as a trigger allowing to “open” or  “close” registration of reaction species and  to measure background level. Such a system is under development by collider team and it’s time to coordinate common </a:t>
            </a:r>
            <a:r>
              <a:rPr lang="en-US" altLang="ru-RU" sz="2000" b="1" dirty="0" err="1" smtClean="0">
                <a:solidFill>
                  <a:srgbClr val="333399"/>
                </a:solidFill>
              </a:rPr>
              <a:t>afforts</a:t>
            </a:r>
            <a:r>
              <a:rPr lang="en-US" altLang="ru-RU" sz="2000" b="1" dirty="0" smtClean="0">
                <a:solidFill>
                  <a:srgbClr val="333399"/>
                </a:solidFill>
              </a:rPr>
              <a:t>.</a:t>
            </a:r>
          </a:p>
          <a:p>
            <a:pPr marL="0" indent="0">
              <a:lnSpc>
                <a:spcPct val="114000"/>
              </a:lnSpc>
              <a:spcBef>
                <a:spcPct val="0"/>
              </a:spcBef>
              <a:spcAft>
                <a:spcPts val="0"/>
              </a:spcAft>
              <a:buNone/>
            </a:pPr>
            <a:r>
              <a:rPr lang="en-US" altLang="ru-RU" sz="2000" b="1" dirty="0" smtClean="0">
                <a:solidFill>
                  <a:srgbClr val="333399"/>
                </a:solidFill>
              </a:rPr>
              <a:t> </a:t>
            </a:r>
            <a:endParaRPr lang="en-US" altLang="ru-RU" sz="2000" b="1" baseline="30000" dirty="0" smtClean="0">
              <a:solidFill>
                <a:srgbClr val="333399"/>
              </a:solidFill>
              <a:sym typeface="Symbol" panose="05050102010706020507" pitchFamily="18" charset="2"/>
            </a:endParaRPr>
          </a:p>
        </p:txBody>
      </p:sp>
    </p:spTree>
    <p:extLst>
      <p:ext uri="{BB962C8B-B14F-4D97-AF65-F5344CB8AC3E}">
        <p14:creationId xmlns:p14="http://schemas.microsoft.com/office/powerpoint/2010/main" val="29376265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179512" y="116632"/>
            <a:ext cx="9144000" cy="4936619"/>
            <a:chOff x="179512" y="116632"/>
            <a:chExt cx="9144000" cy="4936619"/>
          </a:xfrm>
        </p:grpSpPr>
        <p:sp>
          <p:nvSpPr>
            <p:cNvPr id="131073" name="TextBox 4"/>
            <p:cNvSpPr txBox="1">
              <a:spLocks noChangeArrowheads="1"/>
            </p:cNvSpPr>
            <p:nvPr/>
          </p:nvSpPr>
          <p:spPr bwMode="auto">
            <a:xfrm>
              <a:off x="2411760" y="116632"/>
              <a:ext cx="4289155" cy="584776"/>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3200" b="1" dirty="0">
                  <a:solidFill>
                    <a:srgbClr val="000090"/>
                  </a:solidFill>
                </a:rPr>
                <a:t>Concluding </a:t>
              </a:r>
              <a:r>
                <a:rPr lang="en-US" sz="3200" b="1" dirty="0" smtClean="0">
                  <a:solidFill>
                    <a:srgbClr val="000090"/>
                  </a:solidFill>
                </a:rPr>
                <a:t>remarks: </a:t>
              </a:r>
              <a:endParaRPr lang="en-US" sz="3200" b="1" dirty="0">
                <a:solidFill>
                  <a:srgbClr val="000090"/>
                </a:solidFill>
              </a:endParaRPr>
            </a:p>
          </p:txBody>
        </p:sp>
        <p:sp>
          <p:nvSpPr>
            <p:cNvPr id="62466" name="Rectangle 6"/>
            <p:cNvSpPr>
              <a:spLocks noChangeArrowheads="1"/>
            </p:cNvSpPr>
            <p:nvPr/>
          </p:nvSpPr>
          <p:spPr bwMode="auto">
            <a:xfrm>
              <a:off x="179512" y="836712"/>
              <a:ext cx="9144000" cy="421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342900" indent="-342900" eaLnBrk="0" hangingPunct="0">
                <a:buClr>
                  <a:srgbClr val="FF0000"/>
                </a:buClr>
                <a:buSzPct val="160000"/>
                <a:buFontTx/>
                <a:buChar char="-"/>
                <a:defRPr/>
              </a:pPr>
              <a:r>
                <a:rPr lang="en-US" sz="2400" b="1" dirty="0" smtClean="0">
                  <a:solidFill>
                    <a:srgbClr val="002060"/>
                  </a:solidFill>
                </a:rPr>
                <a:t>NICA </a:t>
              </a:r>
              <a:r>
                <a:rPr lang="en-US" sz="2400" b="1" dirty="0">
                  <a:solidFill>
                    <a:srgbClr val="002060"/>
                  </a:solidFill>
                </a:rPr>
                <a:t>complex has a potential for competitive </a:t>
              </a:r>
              <a:r>
                <a:rPr lang="en-US" sz="2400" b="1" dirty="0" smtClean="0">
                  <a:solidFill>
                    <a:srgbClr val="002060"/>
                  </a:solidFill>
                </a:rPr>
                <a:t>research </a:t>
              </a:r>
            </a:p>
            <a:p>
              <a:pPr eaLnBrk="0" hangingPunct="0">
                <a:buClr>
                  <a:srgbClr val="FF0000"/>
                </a:buClr>
                <a:buSzPct val="160000"/>
                <a:defRPr/>
              </a:pPr>
              <a:r>
                <a:rPr lang="en-US" sz="2400" b="1" dirty="0">
                  <a:solidFill>
                    <a:srgbClr val="002060"/>
                  </a:solidFill>
                </a:rPr>
                <a:t> </a:t>
              </a:r>
              <a:r>
                <a:rPr lang="en-US" sz="2400" b="1" dirty="0" smtClean="0">
                  <a:solidFill>
                    <a:srgbClr val="002060"/>
                  </a:solidFill>
                </a:rPr>
                <a:t>   in </a:t>
              </a:r>
              <a:r>
                <a:rPr lang="en-US" sz="2400" b="1" dirty="0">
                  <a:solidFill>
                    <a:srgbClr val="FF0000"/>
                  </a:solidFill>
                </a:rPr>
                <a:t>dense baryonic </a:t>
              </a:r>
              <a:r>
                <a:rPr lang="en-US" sz="2400" b="1" dirty="0" smtClean="0">
                  <a:solidFill>
                    <a:srgbClr val="FF0000"/>
                  </a:solidFill>
                </a:rPr>
                <a:t>matter </a:t>
              </a:r>
              <a:r>
                <a:rPr lang="en-US" sz="2400" b="1" dirty="0" smtClean="0">
                  <a:solidFill>
                    <a:srgbClr val="000090"/>
                  </a:solidFill>
                </a:rPr>
                <a:t>and </a:t>
              </a:r>
              <a:r>
                <a:rPr lang="en-US" sz="2400" b="1" dirty="0">
                  <a:solidFill>
                    <a:srgbClr val="FF0000"/>
                  </a:solidFill>
                </a:rPr>
                <a:t>spin </a:t>
              </a:r>
              <a:r>
                <a:rPr lang="en-US" sz="2400" b="1" dirty="0" smtClean="0">
                  <a:solidFill>
                    <a:srgbClr val="FF0000"/>
                  </a:solidFill>
                </a:rPr>
                <a:t>physics</a:t>
              </a:r>
              <a:r>
                <a:rPr lang="en-US" sz="2400" b="1" dirty="0" smtClean="0">
                  <a:solidFill>
                    <a:srgbClr val="000090"/>
                  </a:solidFill>
                </a:rPr>
                <a:t>.</a:t>
              </a:r>
            </a:p>
            <a:p>
              <a:pPr eaLnBrk="0" hangingPunct="0">
                <a:buClr>
                  <a:srgbClr val="FF0000"/>
                </a:buClr>
                <a:buSzPct val="160000"/>
                <a:defRPr/>
              </a:pPr>
              <a:r>
                <a:rPr lang="en-US" sz="2400" b="1" dirty="0" smtClean="0">
                  <a:solidFill>
                    <a:srgbClr val="FF0000"/>
                  </a:solidFill>
                </a:rPr>
                <a:t> </a:t>
              </a:r>
              <a:endParaRPr lang="en-US" sz="2400" b="1" dirty="0">
                <a:solidFill>
                  <a:srgbClr val="FF0000"/>
                </a:solidFill>
              </a:endParaRPr>
            </a:p>
            <a:p>
              <a:pPr marL="342900" indent="-342900">
                <a:buClr>
                  <a:srgbClr val="FF0000"/>
                </a:buClr>
                <a:buSzPct val="160000"/>
                <a:buFontTx/>
                <a:buChar char="-"/>
                <a:defRPr/>
              </a:pPr>
              <a:r>
                <a:rPr lang="en-US" sz="2400" b="1" dirty="0" smtClean="0">
                  <a:solidFill>
                    <a:srgbClr val="002060"/>
                  </a:solidFill>
                </a:rPr>
                <a:t>NICA has large international and </a:t>
              </a:r>
              <a:r>
                <a:rPr lang="en-US" sz="2400" b="1" dirty="0" smtClean="0">
                  <a:solidFill>
                    <a:srgbClr val="FF3300"/>
                  </a:solidFill>
                </a:rPr>
                <a:t>fruitful cooperation</a:t>
              </a:r>
              <a:r>
                <a:rPr lang="en-US" sz="2400" b="1" dirty="0" smtClean="0">
                  <a:solidFill>
                    <a:srgbClr val="002060"/>
                  </a:solidFill>
                </a:rPr>
                <a:t> with</a:t>
              </a:r>
            </a:p>
            <a:p>
              <a:pPr>
                <a:buClr>
                  <a:srgbClr val="FF0000"/>
                </a:buClr>
                <a:buSzPct val="160000"/>
                <a:defRPr/>
              </a:pPr>
              <a:r>
                <a:rPr lang="en-US" sz="2400" b="1" dirty="0">
                  <a:solidFill>
                    <a:srgbClr val="002060"/>
                  </a:solidFill>
                </a:rPr>
                <a:t> </a:t>
              </a:r>
              <a:r>
                <a:rPr lang="en-US" sz="2400" b="1" dirty="0" smtClean="0">
                  <a:solidFill>
                    <a:srgbClr val="002060"/>
                  </a:solidFill>
                </a:rPr>
                <a:t>   many physics research centers in Russia and around </a:t>
              </a:r>
            </a:p>
            <a:p>
              <a:pPr>
                <a:buClr>
                  <a:srgbClr val="FF0000"/>
                </a:buClr>
                <a:buSzPct val="160000"/>
                <a:defRPr/>
              </a:pPr>
              <a:r>
                <a:rPr lang="en-US" sz="2400" b="1" dirty="0">
                  <a:solidFill>
                    <a:srgbClr val="002060"/>
                  </a:solidFill>
                </a:rPr>
                <a:t> </a:t>
              </a:r>
              <a:r>
                <a:rPr lang="en-US" sz="2400" b="1" dirty="0" smtClean="0">
                  <a:solidFill>
                    <a:srgbClr val="002060"/>
                  </a:solidFill>
                </a:rPr>
                <a:t>   the World .</a:t>
              </a:r>
              <a:endParaRPr lang="en-US" sz="2400" b="1" dirty="0" smtClean="0">
                <a:solidFill>
                  <a:srgbClr val="FF0000"/>
                </a:solidFill>
              </a:endParaRPr>
            </a:p>
            <a:p>
              <a:pPr>
                <a:buClr>
                  <a:srgbClr val="FF0000"/>
                </a:buClr>
                <a:buSzPct val="160000"/>
                <a:defRPr/>
              </a:pPr>
              <a:endParaRPr lang="en-US" sz="2400" b="1" dirty="0">
                <a:solidFill>
                  <a:srgbClr val="002060"/>
                </a:solidFill>
              </a:endParaRPr>
            </a:p>
            <a:p>
              <a:pPr eaLnBrk="0" hangingPunct="0">
                <a:buClr>
                  <a:srgbClr val="FF0000"/>
                </a:buClr>
                <a:buSzPct val="160000"/>
                <a:defRPr/>
              </a:pPr>
              <a:r>
                <a:rPr lang="en-US" sz="2400" b="1" dirty="0" smtClean="0">
                  <a:solidFill>
                    <a:srgbClr val="002060"/>
                  </a:solidFill>
                </a:rPr>
                <a:t>- The </a:t>
              </a:r>
              <a:r>
                <a:rPr lang="en-US" sz="2400" b="1" dirty="0">
                  <a:solidFill>
                    <a:srgbClr val="002060"/>
                  </a:solidFill>
                </a:rPr>
                <a:t>construction of </a:t>
              </a:r>
              <a:r>
                <a:rPr lang="en-US" sz="2400" b="1" dirty="0" smtClean="0">
                  <a:solidFill>
                    <a:srgbClr val="002060"/>
                  </a:solidFill>
                </a:rPr>
                <a:t>the </a:t>
              </a:r>
              <a:r>
                <a:rPr lang="en-US" sz="2400" b="1" dirty="0" smtClean="0">
                  <a:solidFill>
                    <a:srgbClr val="FF3300"/>
                  </a:solidFill>
                </a:rPr>
                <a:t>NICA collider</a:t>
              </a:r>
              <a:r>
                <a:rPr lang="en-US" sz="2400" b="1" dirty="0" smtClean="0">
                  <a:solidFill>
                    <a:srgbClr val="002060"/>
                  </a:solidFill>
                </a:rPr>
                <a:t> </a:t>
              </a:r>
              <a:r>
                <a:rPr lang="en-US" sz="2400" b="1" dirty="0">
                  <a:solidFill>
                    <a:srgbClr val="002060"/>
                  </a:solidFill>
                </a:rPr>
                <a:t>complex </a:t>
              </a:r>
              <a:r>
                <a:rPr lang="en-US" sz="2400" b="1" dirty="0" smtClean="0">
                  <a:solidFill>
                    <a:srgbClr val="002060"/>
                  </a:solidFill>
                </a:rPr>
                <a:t>and </a:t>
              </a:r>
              <a:r>
                <a:rPr lang="en-US" sz="2400" b="1" dirty="0">
                  <a:solidFill>
                    <a:srgbClr val="002060"/>
                  </a:solidFill>
                </a:rPr>
                <a:t>both </a:t>
              </a:r>
              <a:endParaRPr lang="en-US" sz="2400" b="1" dirty="0" smtClean="0">
                <a:solidFill>
                  <a:srgbClr val="002060"/>
                </a:solidFill>
              </a:endParaRPr>
            </a:p>
            <a:p>
              <a:pPr eaLnBrk="0" hangingPunct="0">
                <a:buClr>
                  <a:srgbClr val="FF0000"/>
                </a:buClr>
                <a:buSzPct val="160000"/>
                <a:defRPr/>
              </a:pPr>
              <a:r>
                <a:rPr lang="en-US" sz="2400" b="1" dirty="0">
                  <a:solidFill>
                    <a:srgbClr val="002060"/>
                  </a:solidFill>
                </a:rPr>
                <a:t> </a:t>
              </a:r>
              <a:r>
                <a:rPr lang="en-US" sz="2400" b="1" dirty="0" smtClean="0">
                  <a:solidFill>
                    <a:srgbClr val="002060"/>
                  </a:solidFill>
                </a:rPr>
                <a:t>  detectors </a:t>
              </a:r>
              <a:r>
                <a:rPr lang="en-US" sz="2400" b="1" dirty="0">
                  <a:solidFill>
                    <a:srgbClr val="FF0000"/>
                  </a:solidFill>
                </a:rPr>
                <a:t>BM@N</a:t>
              </a:r>
              <a:r>
                <a:rPr lang="en-US" sz="2400" b="1" dirty="0">
                  <a:solidFill>
                    <a:srgbClr val="002060"/>
                  </a:solidFill>
                </a:rPr>
                <a:t> &amp; </a:t>
              </a:r>
              <a:r>
                <a:rPr lang="en-US" sz="2400" b="1">
                  <a:solidFill>
                    <a:srgbClr val="FF0000"/>
                  </a:solidFill>
                </a:rPr>
                <a:t>MPD </a:t>
              </a:r>
              <a:r>
                <a:rPr lang="en-US" sz="2400" b="1" smtClean="0">
                  <a:solidFill>
                    <a:srgbClr val="002060"/>
                  </a:solidFill>
                </a:rPr>
                <a:t>goes </a:t>
              </a:r>
              <a:r>
                <a:rPr lang="en-US" sz="2400" b="1" dirty="0">
                  <a:solidFill>
                    <a:srgbClr val="002060"/>
                  </a:solidFill>
                </a:rPr>
                <a:t>close to the </a:t>
              </a:r>
              <a:r>
                <a:rPr lang="en-US" sz="2400" b="1" dirty="0" smtClean="0">
                  <a:solidFill>
                    <a:srgbClr val="002060"/>
                  </a:solidFill>
                </a:rPr>
                <a:t>schedule. </a:t>
              </a:r>
              <a:endParaRPr lang="en-US" sz="2400" b="1" dirty="0">
                <a:solidFill>
                  <a:srgbClr val="002060"/>
                </a:solidFill>
              </a:endParaRPr>
            </a:p>
            <a:p>
              <a:pPr eaLnBrk="0" hangingPunct="0">
                <a:buClr>
                  <a:srgbClr val="FF0000"/>
                </a:buClr>
                <a:buSzPct val="160000"/>
                <a:defRPr/>
              </a:pPr>
              <a:endParaRPr lang="en-US" sz="2400" b="1" dirty="0">
                <a:solidFill>
                  <a:srgbClr val="002060"/>
                </a:solidFill>
              </a:endParaRPr>
            </a:p>
            <a:p>
              <a:pPr algn="ctr">
                <a:buClr>
                  <a:srgbClr val="C00000"/>
                </a:buClr>
                <a:defRPr/>
              </a:pPr>
              <a:r>
                <a:rPr lang="en-US" altLang="ru-RU" sz="2800" b="1" dirty="0" smtClean="0">
                  <a:solidFill>
                    <a:srgbClr val="009242"/>
                  </a:solidFill>
                  <a:latin typeface="Arial" pitchFamily="34" charset="0"/>
                  <a:cs typeface="Arial" pitchFamily="34" charset="0"/>
                </a:rPr>
                <a:t>We welcome new partners !</a:t>
              </a:r>
              <a:endParaRPr lang="ru-RU" altLang="ru-RU" sz="2800" b="1" dirty="0">
                <a:solidFill>
                  <a:srgbClr val="009242"/>
                </a:solidFill>
                <a:latin typeface="Arial" pitchFamily="34" charset="0"/>
                <a:cs typeface="Arial" pitchFamily="34" charset="0"/>
              </a:endParaRPr>
            </a:p>
          </p:txBody>
        </p:sp>
      </p:grpSp>
      <p:grpSp>
        <p:nvGrpSpPr>
          <p:cNvPr id="5" name="Group 12"/>
          <p:cNvGrpSpPr>
            <a:grpSpLocks/>
          </p:cNvGrpSpPr>
          <p:nvPr/>
        </p:nvGrpSpPr>
        <p:grpSpPr bwMode="auto">
          <a:xfrm>
            <a:off x="1475656" y="5188555"/>
            <a:ext cx="6394450" cy="1357313"/>
            <a:chOff x="1441" y="2903"/>
            <a:chExt cx="3775" cy="855"/>
          </a:xfrm>
        </p:grpSpPr>
        <p:sp>
          <p:nvSpPr>
            <p:cNvPr id="6" name="AutoShape 9"/>
            <p:cNvSpPr>
              <a:spLocks noChangeArrowheads="1"/>
            </p:cNvSpPr>
            <p:nvPr/>
          </p:nvSpPr>
          <p:spPr bwMode="auto">
            <a:xfrm rot="10800000">
              <a:off x="1441" y="2903"/>
              <a:ext cx="3775" cy="855"/>
            </a:xfrm>
            <a:prstGeom prst="horizontalScroll">
              <a:avLst>
                <a:gd name="adj" fmla="val 12500"/>
              </a:avLst>
            </a:prstGeom>
            <a:solidFill>
              <a:srgbClr val="FF99FF"/>
            </a:solidFill>
            <a:ln w="9525">
              <a:solidFill>
                <a:schemeClr val="tx1"/>
              </a:solidFill>
              <a:round/>
              <a:headEnd/>
              <a:tailEnd/>
            </a:ln>
          </p:spPr>
          <p:txBody>
            <a:bodyPr rot="10800000" wrap="none" anchor="ctr"/>
            <a:lstStyle/>
            <a:p>
              <a:endParaRPr lang="ru-RU" altLang="ru-RU" baseline="30000"/>
            </a:p>
          </p:txBody>
        </p:sp>
        <p:sp>
          <p:nvSpPr>
            <p:cNvPr id="7" name="Text Box 10"/>
            <p:cNvSpPr txBox="1">
              <a:spLocks noChangeArrowheads="1"/>
            </p:cNvSpPr>
            <p:nvPr/>
          </p:nvSpPr>
          <p:spPr bwMode="auto">
            <a:xfrm>
              <a:off x="1484" y="3196"/>
              <a:ext cx="364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spcBef>
                  <a:spcPct val="50000"/>
                </a:spcBef>
              </a:pPr>
              <a:r>
                <a:rPr lang="en-US" altLang="ru-RU" sz="2800" b="1">
                  <a:solidFill>
                    <a:srgbClr val="000066"/>
                  </a:solidFill>
                </a:rPr>
                <a:t>Thank you for your attention!</a:t>
              </a:r>
            </a:p>
          </p:txBody>
        </p:sp>
      </p:grpSp>
    </p:spTree>
    <p:extLst>
      <p:ext uri="{BB962C8B-B14F-4D97-AF65-F5344CB8AC3E}">
        <p14:creationId xmlns:p14="http://schemas.microsoft.com/office/powerpoint/2010/main" val="314187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2411760" y="2636912"/>
            <a:ext cx="3930556"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ctr" eaLnBrk="0" hangingPunct="0">
              <a:lnSpc>
                <a:spcPct val="110000"/>
              </a:lnSpc>
              <a:defRPr/>
            </a:pPr>
            <a:r>
              <a:rPr kumimoji="1" lang="en-US" sz="2800" b="1" dirty="0" smtClean="0">
                <a:solidFill>
                  <a:srgbClr val="0000CC"/>
                </a:solidFill>
                <a:sym typeface="Apple Chancery"/>
              </a:rPr>
              <a:t>Back up slides</a:t>
            </a:r>
            <a:endParaRPr lang="en-US" altLang="ru-RU" sz="2800" b="1" dirty="0">
              <a:solidFill>
                <a:srgbClr val="0000CC"/>
              </a:solidFill>
              <a:sym typeface="Apple Chancery"/>
            </a:endParaRPr>
          </a:p>
        </p:txBody>
      </p:sp>
    </p:spTree>
    <p:extLst>
      <p:ext uri="{BB962C8B-B14F-4D97-AF65-F5344CB8AC3E}">
        <p14:creationId xmlns:p14="http://schemas.microsoft.com/office/powerpoint/2010/main" val="258605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TextBox 7"/>
          <p:cNvSpPr txBox="1">
            <a:spLocks noChangeArrowheads="1"/>
          </p:cNvSpPr>
          <p:nvPr/>
        </p:nvSpPr>
        <p:spPr bwMode="auto">
          <a:xfrm>
            <a:off x="611560" y="46365"/>
            <a:ext cx="842493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3600" b="1" dirty="0" smtClean="0">
                <a:solidFill>
                  <a:srgbClr val="000090"/>
                </a:solidFill>
                <a:ea typeface="SimSun" charset="0"/>
                <a:cs typeface="Arial" charset="0"/>
              </a:rPr>
              <a:t>NICA time-line</a:t>
            </a:r>
            <a:endParaRPr kumimoji="0" lang="en-US" altLang="ru-RU" sz="3600" b="1" dirty="0">
              <a:solidFill>
                <a:srgbClr val="000090"/>
              </a:solidFill>
              <a:ea typeface="SimSun" charset="0"/>
              <a:cs typeface="Arial" charset="0"/>
            </a:endParaRPr>
          </a:p>
        </p:txBody>
      </p:sp>
      <p:graphicFrame>
        <p:nvGraphicFramePr>
          <p:cNvPr id="5" name="Table 8"/>
          <p:cNvGraphicFramePr>
            <a:graphicFrameLocks noGrp="1"/>
          </p:cNvGraphicFramePr>
          <p:nvPr>
            <p:extLst>
              <p:ext uri="{D42A27DB-BD31-4B8C-83A1-F6EECF244321}">
                <p14:modId xmlns:p14="http://schemas.microsoft.com/office/powerpoint/2010/main" val="1104526887"/>
              </p:ext>
            </p:extLst>
          </p:nvPr>
        </p:nvGraphicFramePr>
        <p:xfrm>
          <a:off x="35496" y="692696"/>
          <a:ext cx="9036501" cy="6142078"/>
        </p:xfrm>
        <a:graphic>
          <a:graphicData uri="http://schemas.openxmlformats.org/drawingml/2006/table">
            <a:tbl>
              <a:tblPr/>
              <a:tblGrid>
                <a:gridCol w="2548725"/>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tblGrid>
              <a:tr h="242674">
                <a:tc>
                  <a:txBody>
                    <a:bodyPr/>
                    <a:lstStyle/>
                    <a:p>
                      <a:pPr algn="l" fontAlgn="b"/>
                      <a:endParaRPr lang="en-US" sz="1400" b="1" i="0" u="none" strike="noStrike" dirty="0">
                        <a:solidFill>
                          <a:srgbClr val="000000"/>
                        </a:solidFill>
                        <a:effectLst/>
                        <a:latin typeface="Arial"/>
                        <a:cs typeface="Arial"/>
                      </a:endParaRPr>
                    </a:p>
                  </a:txBody>
                  <a:tcPr marL="10133" marR="10133" marT="10134"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2015</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2016</a:t>
                      </a: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2017</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2018</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2019</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2020</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2021</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2022</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2023</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en-US" sz="1400" b="1" dirty="0">
                          <a:solidFill>
                            <a:srgbClr val="002060"/>
                          </a:solidFill>
                          <a:effectLst/>
                          <a:latin typeface="Arial"/>
                          <a:ea typeface="Calibri"/>
                          <a:cs typeface="Arial"/>
                        </a:rPr>
                        <a:t>Injection complex</a:t>
                      </a:r>
                      <a:endParaRPr lang="ru-RU" sz="14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a:r>
                        <a:rPr lang="en-US" sz="1400" i="1" dirty="0" smtClean="0">
                          <a:solidFill>
                            <a:srgbClr val="000090"/>
                          </a:solidFill>
                          <a:latin typeface="Arial"/>
                          <a:cs typeface="Arial"/>
                        </a:rPr>
                        <a:t>Lu-20 upgrade</a:t>
                      </a:r>
                      <a:endParaRPr lang="en-US" sz="1400" i="1" dirty="0">
                        <a:solidFill>
                          <a:srgbClr val="000090"/>
                        </a:solidFill>
                        <a:latin typeface="Arial"/>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dirty="0">
                          <a:solidFill>
                            <a:srgbClr val="002060"/>
                          </a:solidFill>
                          <a:effectLst/>
                          <a:latin typeface="Arial"/>
                          <a:ea typeface="Calibri"/>
                          <a:cs typeface="Arial"/>
                        </a:rPr>
                        <a:t>HI Source</a:t>
                      </a:r>
                      <a:endParaRPr lang="ru-RU" sz="14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dirty="0">
                          <a:solidFill>
                            <a:srgbClr val="002060"/>
                          </a:solidFill>
                          <a:effectLst/>
                          <a:latin typeface="Arial"/>
                          <a:ea typeface="Calibri"/>
                          <a:cs typeface="Arial"/>
                        </a:rPr>
                        <a:t>HI </a:t>
                      </a:r>
                      <a:r>
                        <a:rPr lang="en-US" sz="1400" i="1" dirty="0" err="1">
                          <a:solidFill>
                            <a:srgbClr val="002060"/>
                          </a:solidFill>
                          <a:effectLst/>
                          <a:latin typeface="Arial"/>
                          <a:ea typeface="Calibri"/>
                          <a:cs typeface="Arial"/>
                        </a:rPr>
                        <a:t>Linac</a:t>
                      </a:r>
                      <a:endParaRPr lang="ru-RU" sz="14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en-US" sz="1400" b="1" dirty="0" err="1">
                          <a:solidFill>
                            <a:srgbClr val="002060"/>
                          </a:solidFill>
                          <a:effectLst/>
                          <a:latin typeface="Arial"/>
                          <a:ea typeface="Calibri"/>
                          <a:cs typeface="Times New Roman"/>
                        </a:rPr>
                        <a:t>Nuclotron</a:t>
                      </a:r>
                      <a:r>
                        <a:rPr lang="en-US" sz="1400" i="1" dirty="0">
                          <a:solidFill>
                            <a:srgbClr val="002060"/>
                          </a:solidFill>
                          <a:effectLst/>
                          <a:latin typeface="Arial"/>
                          <a:ea typeface="Calibri"/>
                          <a:cs typeface="Times New Roman"/>
                        </a:rPr>
                        <a:t> </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dirty="0">
                          <a:solidFill>
                            <a:srgbClr val="002060"/>
                          </a:solidFill>
                          <a:effectLst/>
                          <a:latin typeface="Arial"/>
                          <a:ea typeface="Calibri"/>
                          <a:cs typeface="Times New Roman"/>
                        </a:rPr>
                        <a:t>general development</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dirty="0">
                          <a:solidFill>
                            <a:srgbClr val="002060"/>
                          </a:solidFill>
                          <a:effectLst/>
                          <a:latin typeface="Arial"/>
                          <a:ea typeface="Calibri"/>
                          <a:cs typeface="Times New Roman"/>
                        </a:rPr>
                        <a:t>extracted channels</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en-US" sz="1400" b="1" dirty="0">
                          <a:solidFill>
                            <a:srgbClr val="008000"/>
                          </a:solidFill>
                          <a:effectLst/>
                          <a:latin typeface="Arial"/>
                          <a:ea typeface="Calibri"/>
                          <a:cs typeface="Times New Roman"/>
                        </a:rPr>
                        <a:t>Booster</a:t>
                      </a:r>
                      <a:r>
                        <a:rPr lang="en-US" sz="1400" b="1" dirty="0">
                          <a:solidFill>
                            <a:srgbClr val="002060"/>
                          </a:solidFill>
                          <a:effectLst/>
                          <a:latin typeface="Arial"/>
                          <a:ea typeface="Calibri"/>
                          <a:cs typeface="Times New Roman"/>
                        </a:rPr>
                        <a:t> </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ru-RU" sz="1400" b="1" dirty="0" err="1">
                          <a:solidFill>
                            <a:srgbClr val="002060"/>
                          </a:solidFill>
                          <a:effectLst/>
                          <a:latin typeface="Arial"/>
                          <a:ea typeface="Calibri"/>
                          <a:cs typeface="Times New Roman"/>
                        </a:rPr>
                        <a:t>Collider</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kern="1200">
                          <a:solidFill>
                            <a:srgbClr val="002060"/>
                          </a:solidFill>
                          <a:effectLst/>
                          <a:latin typeface="Arial"/>
                          <a:ea typeface="MS PGothic"/>
                          <a:cs typeface="Times New Roman"/>
                        </a:rPr>
                        <a:t>startup configuration</a:t>
                      </a:r>
                      <a:endParaRPr lang="ru-RU" sz="140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kern="1200" dirty="0">
                          <a:solidFill>
                            <a:srgbClr val="002060"/>
                          </a:solidFill>
                          <a:effectLst/>
                          <a:latin typeface="Arial"/>
                          <a:ea typeface="MS PGothic"/>
                          <a:cs typeface="Times New Roman"/>
                        </a:rPr>
                        <a:t>design configuration</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198575">
                <a:tc>
                  <a:txBody>
                    <a:bodyPr/>
                    <a:lstStyle/>
                    <a:p>
                      <a:pPr algn="l" fontAlgn="ctr">
                        <a:spcAft>
                          <a:spcPts val="0"/>
                        </a:spcAft>
                        <a:tabLst>
                          <a:tab pos="7381240" algn="l"/>
                        </a:tabLst>
                      </a:pPr>
                      <a:r>
                        <a:rPr lang="en-US" sz="1400" b="1" kern="1200" dirty="0">
                          <a:solidFill>
                            <a:srgbClr val="006666"/>
                          </a:solidFill>
                          <a:effectLst/>
                          <a:latin typeface="Arial"/>
                          <a:ea typeface="MS PGothic"/>
                        </a:rPr>
                        <a:t>BM@N</a:t>
                      </a:r>
                      <a:r>
                        <a:rPr lang="ru-RU" sz="1400" b="1" kern="1200" dirty="0">
                          <a:solidFill>
                            <a:srgbClr val="006666"/>
                          </a:solidFill>
                          <a:effectLst/>
                          <a:latin typeface="Arial"/>
                          <a:ea typeface="MS PGothic"/>
                        </a:rPr>
                        <a:t>  </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6666"/>
                          </a:solidFill>
                          <a:effectLst/>
                          <a:latin typeface="Arial"/>
                          <a:ea typeface="MS PGothic"/>
                        </a:rPr>
                        <a:t>I stage</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1"/>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1"/>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6666"/>
                          </a:solidFill>
                          <a:effectLst/>
                          <a:latin typeface="Arial"/>
                          <a:ea typeface="MS PGothic"/>
                        </a:rPr>
                        <a:t>II stage</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en-US" sz="1400" b="1" dirty="0">
                          <a:solidFill>
                            <a:srgbClr val="B22320"/>
                          </a:solidFill>
                          <a:effectLst/>
                          <a:latin typeface="Arial"/>
                          <a:ea typeface="Calibri"/>
                          <a:cs typeface="Times New Roman"/>
                        </a:rPr>
                        <a:t>MPD </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ru-RU" sz="1400" i="1" kern="1200">
                          <a:solidFill>
                            <a:srgbClr val="B22320"/>
                          </a:solidFill>
                          <a:effectLst/>
                          <a:latin typeface="Arial"/>
                          <a:ea typeface="MS PGothic"/>
                        </a:rPr>
                        <a:t> </a:t>
                      </a:r>
                      <a:r>
                        <a:rPr lang="en-US" sz="1400" i="1" kern="1200">
                          <a:solidFill>
                            <a:srgbClr val="B22320"/>
                          </a:solidFill>
                          <a:effectLst/>
                          <a:latin typeface="Arial"/>
                          <a:ea typeface="MS PGothic"/>
                        </a:rPr>
                        <a:t>solenoid</a:t>
                      </a:r>
                      <a:endParaRPr lang="ru-RU" sz="14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a:solidFill>
                            <a:srgbClr val="B22320"/>
                          </a:solidFill>
                          <a:effectLst/>
                          <a:latin typeface="Arial"/>
                          <a:ea typeface="MS PGothic"/>
                        </a:rPr>
                        <a:t>TPC, TOF, Ecal (barrel) </a:t>
                      </a:r>
                      <a:endParaRPr lang="ru-RU" sz="14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a:solidFill>
                            <a:srgbClr val="B22320"/>
                          </a:solidFill>
                          <a:effectLst/>
                          <a:latin typeface="Arial"/>
                          <a:ea typeface="Times New Roman"/>
                        </a:rPr>
                        <a:t>upgraded end-caps</a:t>
                      </a:r>
                      <a:endParaRPr lang="ru-RU" sz="14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r>
              <a:tr h="198575">
                <a:tc>
                  <a:txBody>
                    <a:bodyPr/>
                    <a:lstStyle/>
                    <a:p>
                      <a:pPr algn="l" fontAlgn="ctr">
                        <a:spcAft>
                          <a:spcPts val="0"/>
                        </a:spcAft>
                        <a:tabLst>
                          <a:tab pos="7381240" algn="l"/>
                        </a:tabLst>
                      </a:pPr>
                      <a:r>
                        <a:rPr lang="en-US" sz="1400" b="1" kern="1200" dirty="0">
                          <a:solidFill>
                            <a:srgbClr val="003300"/>
                          </a:solidFill>
                          <a:effectLst/>
                          <a:latin typeface="Arial"/>
                          <a:ea typeface="MS PGothic"/>
                        </a:rPr>
                        <a:t> Civil engineering</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3300"/>
                          </a:solidFill>
                          <a:effectLst/>
                          <a:latin typeface="Arial"/>
                          <a:ea typeface="MS PGothic"/>
                        </a:rPr>
                        <a:t>MPD Hall</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3300"/>
                          </a:solidFill>
                          <a:effectLst/>
                          <a:latin typeface="Arial"/>
                          <a:ea typeface="MS PGothic"/>
                        </a:rPr>
                        <a:t>SPD Hall</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3300"/>
                          </a:solidFill>
                          <a:effectLst/>
                          <a:latin typeface="Arial"/>
                          <a:ea typeface="MS PGothic"/>
                        </a:rPr>
                        <a:t>collider tunnel</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3300"/>
                          </a:solidFill>
                          <a:effectLst/>
                          <a:latin typeface="Arial"/>
                          <a:ea typeface="MS PGothic"/>
                        </a:rPr>
                        <a:t>HEBT </a:t>
                      </a:r>
                      <a:r>
                        <a:rPr lang="en-US" sz="1400" i="1" kern="1200" dirty="0" err="1">
                          <a:solidFill>
                            <a:srgbClr val="003300"/>
                          </a:solidFill>
                          <a:effectLst/>
                          <a:latin typeface="Arial"/>
                          <a:ea typeface="MS PGothic"/>
                        </a:rPr>
                        <a:t>Nuclotron</a:t>
                      </a:r>
                      <a:r>
                        <a:rPr lang="en-US" sz="1400" i="1" kern="1200" dirty="0">
                          <a:solidFill>
                            <a:srgbClr val="003300"/>
                          </a:solidFill>
                          <a:effectLst/>
                          <a:latin typeface="Arial"/>
                          <a:ea typeface="MS PGothic"/>
                        </a:rPr>
                        <a:t>-collider</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198575">
                <a:tc>
                  <a:txBody>
                    <a:bodyPr/>
                    <a:lstStyle/>
                    <a:p>
                      <a:pPr algn="l" fontAlgn="base">
                        <a:spcAft>
                          <a:spcPts val="0"/>
                        </a:spcAft>
                        <a:tabLst>
                          <a:tab pos="7381240" algn="l"/>
                        </a:tabLst>
                      </a:pPr>
                      <a:r>
                        <a:rPr lang="en-US" sz="1400" b="1" kern="1200" dirty="0">
                          <a:solidFill>
                            <a:srgbClr val="002060"/>
                          </a:solidFill>
                          <a:effectLst/>
                          <a:latin typeface="Arial"/>
                          <a:ea typeface="MS PGothic"/>
                        </a:rPr>
                        <a:t> Cryogenic</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base">
                        <a:spcAft>
                          <a:spcPts val="0"/>
                        </a:spcAft>
                        <a:tabLst>
                          <a:tab pos="7381240" algn="l"/>
                        </a:tabLst>
                      </a:pPr>
                      <a:r>
                        <a:rPr lang="en-US" sz="1400" kern="1200" dirty="0">
                          <a:solidFill>
                            <a:srgbClr val="002060"/>
                          </a:solidFill>
                          <a:effectLst/>
                          <a:latin typeface="Arial"/>
                          <a:ea typeface="MS PGothic"/>
                        </a:rPr>
                        <a:t>for Booster</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base">
                        <a:spcAft>
                          <a:spcPts val="0"/>
                        </a:spcAft>
                        <a:tabLst>
                          <a:tab pos="7381240" algn="l"/>
                        </a:tabLst>
                      </a:pPr>
                      <a:r>
                        <a:rPr lang="en-US" sz="1400" kern="1200" dirty="0">
                          <a:solidFill>
                            <a:srgbClr val="002060"/>
                          </a:solidFill>
                          <a:effectLst/>
                          <a:latin typeface="Arial"/>
                          <a:ea typeface="MS PGothic"/>
                        </a:rPr>
                        <a:t>for Collider</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bl>
          </a:graphicData>
        </a:graphic>
      </p:graphicFrame>
      <p:sp>
        <p:nvSpPr>
          <p:cNvPr id="7" name="Rectangle 4"/>
          <p:cNvSpPr/>
          <p:nvPr/>
        </p:nvSpPr>
        <p:spPr>
          <a:xfrm>
            <a:off x="6948264" y="6597352"/>
            <a:ext cx="736600" cy="190500"/>
          </a:xfrm>
          <a:prstGeom prst="rect">
            <a:avLst/>
          </a:prstGeom>
          <a:solidFill>
            <a:srgbClr val="BBE0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7676315" y="6515497"/>
            <a:ext cx="1216165" cy="307777"/>
          </a:xfrm>
          <a:prstGeom prst="rect">
            <a:avLst/>
          </a:prstGeom>
          <a:noFill/>
        </p:spPr>
        <p:txBody>
          <a:bodyPr wrap="none">
            <a:spAutoFit/>
          </a:bodyPr>
          <a:lstStyle/>
          <a:p>
            <a:pPr>
              <a:defRPr/>
            </a:pPr>
            <a:r>
              <a:rPr lang="en-US" sz="1400" i="1" dirty="0">
                <a:solidFill>
                  <a:schemeClr val="accent5">
                    <a:lumMod val="25000"/>
                  </a:schemeClr>
                </a:solidFill>
              </a:rPr>
              <a:t>running time</a:t>
            </a:r>
          </a:p>
        </p:txBody>
      </p:sp>
    </p:spTree>
    <p:extLst>
      <p:ext uri="{BB962C8B-B14F-4D97-AF65-F5344CB8AC3E}">
        <p14:creationId xmlns:p14="http://schemas.microsoft.com/office/powerpoint/2010/main" val="3778260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1565275" y="3368675"/>
            <a:ext cx="11617325" cy="4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endParaRPr lang="ru-RU">
              <a:cs typeface="Arial" charset="0"/>
            </a:endParaRPr>
          </a:p>
        </p:txBody>
      </p:sp>
      <p:grpSp>
        <p:nvGrpSpPr>
          <p:cNvPr id="2" name="Группа 1"/>
          <p:cNvGrpSpPr/>
          <p:nvPr/>
        </p:nvGrpSpPr>
        <p:grpSpPr>
          <a:xfrm>
            <a:off x="388144" y="73929"/>
            <a:ext cx="8767698" cy="6468258"/>
            <a:chOff x="388144" y="73929"/>
            <a:chExt cx="8767698" cy="6468258"/>
          </a:xfrm>
        </p:grpSpPr>
        <p:pic>
          <p:nvPicPr>
            <p:cNvPr id="63490" name="Изображение 4" descr="NICA_ne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98985"/>
              <a:ext cx="6552728" cy="3504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Rectangle 22"/>
            <p:cNvSpPr>
              <a:spLocks noChangeArrowheads="1"/>
            </p:cNvSpPr>
            <p:nvPr/>
          </p:nvSpPr>
          <p:spPr bwMode="auto">
            <a:xfrm>
              <a:off x="442874" y="5157192"/>
              <a:ext cx="8712968" cy="1384995"/>
            </a:xfrm>
            <a:prstGeom prst="rect">
              <a:avLst/>
            </a:prstGeom>
            <a:noFill/>
            <a:ln>
              <a:noFill/>
            </a:ln>
          </p:spPr>
          <p:txBody>
            <a:bodyPr wrap="square">
              <a:spAutoFit/>
            </a:bodyPr>
            <a:lstStyle/>
            <a:p>
              <a:pPr eaLnBrk="1" hangingPunct="1"/>
              <a:r>
                <a:rPr lang="en-US" sz="2400" b="1" dirty="0" smtClean="0">
                  <a:solidFill>
                    <a:srgbClr val="000090"/>
                  </a:solidFill>
                  <a:ea typeface="MS PGothic" charset="0"/>
                  <a:cs typeface="Arial" charset="0"/>
                  <a:sym typeface="SymbolPS" charset="0"/>
                </a:rPr>
                <a:t>NICA Collider </a:t>
              </a:r>
              <a:r>
                <a:rPr lang="en-US" sz="2400" b="1" dirty="0">
                  <a:solidFill>
                    <a:srgbClr val="000090"/>
                  </a:solidFill>
                  <a:ea typeface="MS PGothic" charset="0"/>
                  <a:cs typeface="Arial" charset="0"/>
                  <a:sym typeface="SymbolPS" charset="0"/>
                </a:rPr>
                <a:t>basic parameters</a:t>
              </a:r>
              <a:r>
                <a:rPr lang="en-US" sz="2400" b="1" dirty="0" smtClean="0">
                  <a:solidFill>
                    <a:srgbClr val="000090"/>
                  </a:solidFill>
                  <a:ea typeface="MS PGothic" charset="0"/>
                  <a:cs typeface="Arial" charset="0"/>
                  <a:sym typeface="SymbolPS" charset="0"/>
                </a:rPr>
                <a:t>: </a:t>
              </a:r>
            </a:p>
            <a:p>
              <a:pPr eaLnBrk="1" hangingPunct="1"/>
              <a:r>
                <a:rPr kumimoji="1" lang="en-US" sz="2000" b="1" dirty="0" smtClean="0">
                  <a:solidFill>
                    <a:srgbClr val="000066"/>
                  </a:solidFill>
                  <a:ea typeface="MS PGothic" charset="0"/>
                  <a:cs typeface="Arial" charset="0"/>
                  <a:sym typeface="Symbol" charset="0"/>
                </a:rPr>
                <a:t></a:t>
              </a:r>
              <a:r>
                <a:rPr kumimoji="1" lang="en-US" sz="2000" b="1" dirty="0" err="1" smtClean="0">
                  <a:solidFill>
                    <a:srgbClr val="000066"/>
                  </a:solidFill>
                  <a:ea typeface="MS PGothic" charset="0"/>
                  <a:cs typeface="Arial" charset="0"/>
                </a:rPr>
                <a:t>s</a:t>
              </a:r>
              <a:r>
                <a:rPr kumimoji="1" lang="en-US" sz="2000" b="1" baseline="-25000" dirty="0" err="1" smtClean="0">
                  <a:solidFill>
                    <a:srgbClr val="000066"/>
                  </a:solidFill>
                  <a:ea typeface="MS PGothic" charset="0"/>
                  <a:cs typeface="Arial" charset="0"/>
                </a:rPr>
                <a:t>NN</a:t>
              </a:r>
              <a:r>
                <a:rPr lang="en-US" sz="2000" dirty="0" smtClean="0">
                  <a:solidFill>
                    <a:srgbClr val="161645"/>
                  </a:solidFill>
                  <a:ea typeface="MS PGothic" charset="0"/>
                  <a:cs typeface="Arial" charset="0"/>
                  <a:sym typeface="SymbolPS" charset="0"/>
                </a:rPr>
                <a:t> = </a:t>
              </a:r>
              <a:r>
                <a:rPr lang="en-US" sz="2000" b="1" dirty="0" smtClean="0">
                  <a:solidFill>
                    <a:srgbClr val="FF0000"/>
                  </a:solidFill>
                  <a:ea typeface="MS PGothic" charset="0"/>
                  <a:cs typeface="Arial" charset="0"/>
                </a:rPr>
                <a:t>4 - 11 </a:t>
              </a:r>
              <a:r>
                <a:rPr lang="en-US" sz="2000" b="1" dirty="0" smtClean="0">
                  <a:solidFill>
                    <a:srgbClr val="161645"/>
                  </a:solidFill>
                  <a:ea typeface="MS PGothic" charset="0"/>
                  <a:cs typeface="Arial" charset="0"/>
                </a:rPr>
                <a:t>GeV heavy ion</a:t>
              </a:r>
              <a:r>
                <a:rPr lang="en-US" sz="2000" dirty="0">
                  <a:solidFill>
                    <a:srgbClr val="161645"/>
                  </a:solidFill>
                  <a:ea typeface="MS PGothic" charset="0"/>
                  <a:cs typeface="Arial" charset="0"/>
                </a:rPr>
                <a:t> </a:t>
              </a:r>
              <a:r>
                <a:rPr lang="en-US" sz="2000" b="1" dirty="0" smtClean="0">
                  <a:solidFill>
                    <a:srgbClr val="161645"/>
                  </a:solidFill>
                  <a:ea typeface="MS PGothic" charset="0"/>
                  <a:cs typeface="Arial" charset="0"/>
                </a:rPr>
                <a:t>colliding</a:t>
              </a:r>
              <a:r>
                <a:rPr lang="ru-RU" sz="2000" b="1" dirty="0" smtClean="0">
                  <a:solidFill>
                    <a:srgbClr val="161645"/>
                  </a:solidFill>
                  <a:ea typeface="MS PGothic" charset="0"/>
                  <a:cs typeface="Arial" charset="0"/>
                </a:rPr>
                <a:t> </a:t>
              </a:r>
              <a:r>
                <a:rPr lang="en-US" sz="2000" b="1" dirty="0" smtClean="0">
                  <a:solidFill>
                    <a:srgbClr val="161645"/>
                  </a:solidFill>
                  <a:ea typeface="MS PGothic" charset="0"/>
                  <a:cs typeface="Arial" charset="0"/>
                </a:rPr>
                <a:t>beams </a:t>
              </a:r>
            </a:p>
            <a:p>
              <a:pPr eaLnBrk="1" hangingPunct="1"/>
              <a:r>
                <a:rPr lang="en-US" sz="2000" b="1" dirty="0" smtClean="0">
                  <a:solidFill>
                    <a:srgbClr val="161645"/>
                  </a:solidFill>
                  <a:ea typeface="MS PGothic" charset="0"/>
                  <a:cs typeface="Arial" charset="0"/>
                </a:rPr>
                <a:t>at the </a:t>
              </a:r>
              <a:r>
                <a:rPr lang="en-US" sz="2000" b="1" dirty="0">
                  <a:solidFill>
                    <a:srgbClr val="161645"/>
                  </a:solidFill>
                  <a:ea typeface="MS PGothic" charset="0"/>
                  <a:cs typeface="Arial" charset="0"/>
                </a:rPr>
                <a:t>luminosity L ~ </a:t>
              </a:r>
              <a:r>
                <a:rPr lang="en-US" sz="2000" b="1" dirty="0">
                  <a:solidFill>
                    <a:srgbClr val="FF0000"/>
                  </a:solidFill>
                  <a:ea typeface="MS PGothic" charset="0"/>
                  <a:cs typeface="Arial" charset="0"/>
                </a:rPr>
                <a:t>10</a:t>
              </a:r>
              <a:r>
                <a:rPr lang="en-US" sz="2000" b="1" baseline="30000" dirty="0">
                  <a:solidFill>
                    <a:srgbClr val="FF0000"/>
                  </a:solidFill>
                  <a:ea typeface="MS PGothic" charset="0"/>
                  <a:cs typeface="Arial" charset="0"/>
                </a:rPr>
                <a:t>27</a:t>
              </a:r>
              <a:r>
                <a:rPr lang="en-US" sz="2000" b="1" baseline="30000" dirty="0">
                  <a:solidFill>
                    <a:srgbClr val="161645"/>
                  </a:solidFill>
                  <a:ea typeface="MS PGothic" charset="0"/>
                  <a:cs typeface="Arial" charset="0"/>
                </a:rPr>
                <a:t> </a:t>
              </a:r>
              <a:r>
                <a:rPr lang="en-US" sz="2000" b="1" dirty="0">
                  <a:solidFill>
                    <a:srgbClr val="161645"/>
                  </a:solidFill>
                  <a:ea typeface="MS PGothic" charset="0"/>
                  <a:cs typeface="Arial" charset="0"/>
                </a:rPr>
                <a:t>cm</a:t>
              </a:r>
              <a:r>
                <a:rPr lang="en-US" sz="2000" b="1" baseline="30000" dirty="0">
                  <a:solidFill>
                    <a:srgbClr val="161645"/>
                  </a:solidFill>
                  <a:ea typeface="MS PGothic" charset="0"/>
                  <a:cs typeface="Arial" charset="0"/>
                </a:rPr>
                <a:t>-2 </a:t>
              </a:r>
              <a:r>
                <a:rPr lang="en-US" sz="2000" b="1" dirty="0">
                  <a:solidFill>
                    <a:srgbClr val="161645"/>
                  </a:solidFill>
                  <a:ea typeface="MS PGothic" charset="0"/>
                  <a:cs typeface="Arial" charset="0"/>
                </a:rPr>
                <a:t>c</a:t>
              </a:r>
              <a:r>
                <a:rPr lang="en-US" sz="2000" b="1" baseline="30000" dirty="0">
                  <a:solidFill>
                    <a:srgbClr val="161645"/>
                  </a:solidFill>
                  <a:ea typeface="MS PGothic" charset="0"/>
                  <a:cs typeface="Arial" charset="0"/>
                </a:rPr>
                <a:t>-1 </a:t>
              </a:r>
              <a:r>
                <a:rPr lang="en-US" sz="2000" b="1" dirty="0">
                  <a:solidFill>
                    <a:srgbClr val="161645"/>
                  </a:solidFill>
                  <a:ea typeface="MS PGothic" charset="0"/>
                  <a:cs typeface="Arial" charset="0"/>
                </a:rPr>
                <a:t>(</a:t>
              </a:r>
              <a:r>
                <a:rPr lang="en-US" sz="2000" b="1" dirty="0">
                  <a:solidFill>
                    <a:srgbClr val="FF0000"/>
                  </a:solidFill>
                  <a:ea typeface="MS PGothic" charset="0"/>
                  <a:cs typeface="Arial" charset="0"/>
                </a:rPr>
                <a:t>Au</a:t>
              </a:r>
              <a:r>
                <a:rPr lang="en-US" sz="2000" b="1" dirty="0" smtClean="0">
                  <a:solidFill>
                    <a:srgbClr val="161645"/>
                  </a:solidFill>
                  <a:ea typeface="MS PGothic" charset="0"/>
                  <a:cs typeface="Arial" charset="0"/>
                </a:rPr>
                <a:t>) </a:t>
              </a:r>
            </a:p>
            <a:p>
              <a:pPr eaLnBrk="1" hangingPunct="1"/>
              <a:r>
                <a:rPr lang="en-US" sz="2000" b="1" dirty="0" smtClean="0">
                  <a:solidFill>
                    <a:srgbClr val="161645"/>
                  </a:solidFill>
                  <a:ea typeface="MS PGothic" charset="0"/>
                  <a:cs typeface="Arial" charset="0"/>
                </a:rPr>
                <a:t>and polarized </a:t>
              </a:r>
              <a:r>
                <a:rPr lang="en-US" sz="2000" b="1" dirty="0" smtClean="0">
                  <a:solidFill>
                    <a:srgbClr val="FF0000"/>
                  </a:solidFill>
                  <a:ea typeface="MS PGothic" charset="0"/>
                  <a:cs typeface="Arial" charset="0"/>
                </a:rPr>
                <a:t>p↑ </a:t>
              </a:r>
              <a:r>
                <a:rPr lang="en-US" sz="2000" b="1" dirty="0">
                  <a:solidFill>
                    <a:srgbClr val="FF0000"/>
                  </a:solidFill>
                  <a:ea typeface="MS PGothic" charset="0"/>
                  <a:cs typeface="Arial" charset="0"/>
                </a:rPr>
                <a:t>(d↑)</a:t>
              </a:r>
              <a:r>
                <a:rPr lang="en-US" sz="2000" dirty="0" smtClean="0">
                  <a:solidFill>
                    <a:srgbClr val="161645"/>
                  </a:solidFill>
                  <a:ea typeface="MS PGothic" charset="0"/>
                  <a:cs typeface="Arial" charset="0"/>
                </a:rPr>
                <a:t> </a:t>
              </a:r>
              <a:r>
                <a:rPr lang="en-US" sz="2000" b="1" dirty="0" smtClean="0">
                  <a:solidFill>
                    <a:srgbClr val="161645"/>
                  </a:solidFill>
                  <a:ea typeface="MS PGothic" charset="0"/>
                  <a:cs typeface="Arial" charset="0"/>
                </a:rPr>
                <a:t>of </a:t>
              </a:r>
              <a:r>
                <a:rPr kumimoji="1" lang="en-US" sz="2000" b="1" dirty="0">
                  <a:solidFill>
                    <a:srgbClr val="000066"/>
                  </a:solidFill>
                  <a:ea typeface="MS PGothic" charset="0"/>
                  <a:cs typeface="Arial" charset="0"/>
                  <a:sym typeface="Symbol" charset="0"/>
                </a:rPr>
                <a:t></a:t>
              </a:r>
              <a:r>
                <a:rPr kumimoji="1" lang="en-US" sz="2000" b="1" dirty="0" err="1">
                  <a:solidFill>
                    <a:srgbClr val="000066"/>
                  </a:solidFill>
                  <a:ea typeface="MS PGothic" charset="0"/>
                  <a:cs typeface="Arial" charset="0"/>
                </a:rPr>
                <a:t>s</a:t>
              </a:r>
              <a:r>
                <a:rPr kumimoji="1" lang="en-US" sz="2000" b="1" baseline="-25000" dirty="0" err="1">
                  <a:solidFill>
                    <a:srgbClr val="000066"/>
                  </a:solidFill>
                  <a:ea typeface="MS PGothic" charset="0"/>
                  <a:cs typeface="Arial" charset="0"/>
                </a:rPr>
                <a:t>NN</a:t>
              </a:r>
              <a:r>
                <a:rPr lang="en-US" sz="2000" b="1" dirty="0">
                  <a:solidFill>
                    <a:srgbClr val="161645"/>
                  </a:solidFill>
                  <a:ea typeface="MS PGothic" charset="0"/>
                  <a:cs typeface="Arial" charset="0"/>
                  <a:sym typeface="SymbolPS" charset="0"/>
                </a:rPr>
                <a:t> </a:t>
              </a:r>
              <a:r>
                <a:rPr lang="en-US" sz="2000" b="1" dirty="0" smtClean="0">
                  <a:solidFill>
                    <a:srgbClr val="161645"/>
                  </a:solidFill>
                  <a:ea typeface="MS PGothic" charset="0"/>
                  <a:cs typeface="Arial" charset="0"/>
                  <a:sym typeface="SymbolPS" charset="0"/>
                </a:rPr>
                <a:t>up to </a:t>
              </a:r>
              <a:r>
                <a:rPr lang="en-US" sz="2000" b="1" dirty="0" smtClean="0">
                  <a:solidFill>
                    <a:srgbClr val="FF0000"/>
                  </a:solidFill>
                  <a:ea typeface="MS PGothic" charset="0"/>
                  <a:cs typeface="Arial" charset="0"/>
                  <a:sym typeface="SymbolPS" charset="0"/>
                </a:rPr>
                <a:t>26 (13)</a:t>
              </a:r>
              <a:r>
                <a:rPr lang="en-US" sz="2000" b="1" dirty="0" smtClean="0">
                  <a:solidFill>
                    <a:srgbClr val="FF0000"/>
                  </a:solidFill>
                  <a:ea typeface="MS PGothic" charset="0"/>
                  <a:cs typeface="Arial" charset="0"/>
                </a:rPr>
                <a:t> </a:t>
              </a:r>
              <a:r>
                <a:rPr lang="en-US" sz="2000" b="1" dirty="0" smtClean="0">
                  <a:solidFill>
                    <a:srgbClr val="161645"/>
                  </a:solidFill>
                  <a:ea typeface="MS PGothic" charset="0"/>
                  <a:cs typeface="Arial" charset="0"/>
                </a:rPr>
                <a:t>GeV at </a:t>
              </a:r>
              <a:r>
                <a:rPr lang="en-US" sz="2000" b="1" dirty="0">
                  <a:solidFill>
                    <a:srgbClr val="161645"/>
                  </a:solidFill>
                  <a:ea typeface="MS PGothic" charset="0"/>
                  <a:cs typeface="Arial" charset="0"/>
                </a:rPr>
                <a:t>L</a:t>
              </a:r>
              <a:r>
                <a:rPr lang="en-US" sz="2000" b="1" dirty="0" smtClean="0">
                  <a:solidFill>
                    <a:srgbClr val="161645"/>
                  </a:solidFill>
                  <a:ea typeface="MS PGothic" charset="0"/>
                  <a:cs typeface="Arial" charset="0"/>
                </a:rPr>
                <a:t> </a:t>
              </a:r>
              <a:r>
                <a:rPr lang="en-US" sz="2000" b="1" dirty="0">
                  <a:solidFill>
                    <a:srgbClr val="161645"/>
                  </a:solidFill>
                  <a:ea typeface="MS PGothic" charset="0"/>
                  <a:cs typeface="Arial" charset="0"/>
                </a:rPr>
                <a:t>~ </a:t>
              </a:r>
              <a:r>
                <a:rPr lang="en-US" sz="2000" b="1" dirty="0">
                  <a:solidFill>
                    <a:srgbClr val="FF0000"/>
                  </a:solidFill>
                  <a:ea typeface="MS PGothic" charset="0"/>
                  <a:cs typeface="Arial" charset="0"/>
                </a:rPr>
                <a:t>10</a:t>
              </a:r>
              <a:r>
                <a:rPr lang="en-US" sz="2000" b="1" baseline="30000" dirty="0">
                  <a:solidFill>
                    <a:srgbClr val="FF0000"/>
                  </a:solidFill>
                  <a:ea typeface="MS PGothic" charset="0"/>
                  <a:cs typeface="Arial" charset="0"/>
                </a:rPr>
                <a:t>32</a:t>
              </a:r>
              <a:r>
                <a:rPr lang="en-US" sz="2000" b="1" baseline="30000" dirty="0">
                  <a:solidFill>
                    <a:srgbClr val="161645"/>
                  </a:solidFill>
                  <a:ea typeface="MS PGothic" charset="0"/>
                  <a:cs typeface="Arial" charset="0"/>
                </a:rPr>
                <a:t> </a:t>
              </a:r>
              <a:r>
                <a:rPr lang="en-US" sz="2000" b="1" dirty="0">
                  <a:solidFill>
                    <a:srgbClr val="161645"/>
                  </a:solidFill>
                  <a:ea typeface="MS PGothic" charset="0"/>
                  <a:cs typeface="Arial" charset="0"/>
                </a:rPr>
                <a:t>cm</a:t>
              </a:r>
              <a:r>
                <a:rPr lang="en-US" sz="2000" b="1" baseline="30000" dirty="0">
                  <a:solidFill>
                    <a:srgbClr val="161645"/>
                  </a:solidFill>
                  <a:ea typeface="MS PGothic" charset="0"/>
                  <a:cs typeface="Arial" charset="0"/>
                </a:rPr>
                <a:t>-2 </a:t>
              </a:r>
              <a:r>
                <a:rPr lang="en-US" sz="2000" b="1" dirty="0" smtClean="0">
                  <a:solidFill>
                    <a:srgbClr val="161645"/>
                  </a:solidFill>
                  <a:ea typeface="MS PGothic" charset="0"/>
                  <a:cs typeface="Arial" charset="0"/>
                </a:rPr>
                <a:t>c</a:t>
              </a:r>
              <a:r>
                <a:rPr lang="en-US" sz="2000" b="1" baseline="30000" dirty="0" smtClean="0">
                  <a:solidFill>
                    <a:srgbClr val="161645"/>
                  </a:solidFill>
                  <a:ea typeface="MS PGothic" charset="0"/>
                  <a:cs typeface="Arial" charset="0"/>
                </a:rPr>
                <a:t>-1 </a:t>
              </a:r>
              <a:endParaRPr lang="en-US" sz="2000" b="1" dirty="0">
                <a:ea typeface="MS PGothic" charset="0"/>
                <a:cs typeface="Arial" charset="0"/>
              </a:endParaRPr>
            </a:p>
          </p:txBody>
        </p:sp>
        <p:sp>
          <p:nvSpPr>
            <p:cNvPr id="10" name="TextBox 2"/>
            <p:cNvSpPr txBox="1">
              <a:spLocks noChangeArrowheads="1"/>
            </p:cNvSpPr>
            <p:nvPr/>
          </p:nvSpPr>
          <p:spPr bwMode="auto">
            <a:xfrm>
              <a:off x="388144" y="970759"/>
              <a:ext cx="850433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Arial" charset="0"/>
                </a:defRPr>
              </a:lvl1pPr>
              <a:lvl2pPr marL="742950" indent="-285750">
                <a:defRPr>
                  <a:solidFill>
                    <a:schemeClr val="tx1"/>
                  </a:solidFill>
                  <a:latin typeface="Calibri" charset="0"/>
                  <a:ea typeface="Arial" charset="0"/>
                </a:defRPr>
              </a:lvl2pPr>
              <a:lvl3pPr marL="1143000" indent="-228600">
                <a:defRPr>
                  <a:solidFill>
                    <a:schemeClr val="tx1"/>
                  </a:solidFill>
                  <a:latin typeface="Calibri" charset="0"/>
                  <a:ea typeface="Arial" charset="0"/>
                </a:defRPr>
              </a:lvl3pPr>
              <a:lvl4pPr marL="1600200" indent="-228600">
                <a:defRPr>
                  <a:solidFill>
                    <a:schemeClr val="tx1"/>
                  </a:solidFill>
                  <a:latin typeface="Calibri" charset="0"/>
                  <a:ea typeface="Arial" charset="0"/>
                </a:defRPr>
              </a:lvl4pPr>
              <a:lvl5pPr marL="2057400" indent="-228600">
                <a:defRPr>
                  <a:solidFill>
                    <a:schemeClr val="tx1"/>
                  </a:solidFill>
                  <a:latin typeface="Calibri" charset="0"/>
                  <a:ea typeface="Arial" charset="0"/>
                </a:defRPr>
              </a:lvl5pPr>
              <a:lvl6pPr marL="2514600" indent="-228600" eaLnBrk="0" fontAlgn="base" hangingPunct="0">
                <a:spcBef>
                  <a:spcPct val="0"/>
                </a:spcBef>
                <a:spcAft>
                  <a:spcPct val="0"/>
                </a:spcAft>
                <a:defRPr>
                  <a:solidFill>
                    <a:schemeClr val="tx1"/>
                  </a:solidFill>
                  <a:latin typeface="Calibri" charset="0"/>
                  <a:ea typeface="Arial" charset="0"/>
                </a:defRPr>
              </a:lvl6pPr>
              <a:lvl7pPr marL="2971800" indent="-228600" eaLnBrk="0" fontAlgn="base" hangingPunct="0">
                <a:spcBef>
                  <a:spcPct val="0"/>
                </a:spcBef>
                <a:spcAft>
                  <a:spcPct val="0"/>
                </a:spcAft>
                <a:defRPr>
                  <a:solidFill>
                    <a:schemeClr val="tx1"/>
                  </a:solidFill>
                  <a:latin typeface="Calibri" charset="0"/>
                  <a:ea typeface="Arial" charset="0"/>
                </a:defRPr>
              </a:lvl7pPr>
              <a:lvl8pPr marL="3429000" indent="-228600" eaLnBrk="0" fontAlgn="base" hangingPunct="0">
                <a:spcBef>
                  <a:spcPct val="0"/>
                </a:spcBef>
                <a:spcAft>
                  <a:spcPct val="0"/>
                </a:spcAft>
                <a:defRPr>
                  <a:solidFill>
                    <a:schemeClr val="tx1"/>
                  </a:solidFill>
                  <a:latin typeface="Calibri" charset="0"/>
                  <a:ea typeface="Arial" charset="0"/>
                </a:defRPr>
              </a:lvl8pPr>
              <a:lvl9pPr marL="3886200" indent="-228600" eaLnBrk="0" fontAlgn="base" hangingPunct="0">
                <a:spcBef>
                  <a:spcPct val="0"/>
                </a:spcBef>
                <a:spcAft>
                  <a:spcPct val="0"/>
                </a:spcAft>
                <a:defRPr>
                  <a:solidFill>
                    <a:schemeClr val="tx1"/>
                  </a:solidFill>
                  <a:latin typeface="Calibri" charset="0"/>
                  <a:ea typeface="Arial" charset="0"/>
                </a:defRPr>
              </a:lvl9pPr>
            </a:lstStyle>
            <a:p>
              <a:pPr algn="just"/>
              <a:r>
                <a:rPr lang="en-US" sz="2000" b="1" dirty="0" smtClean="0">
                  <a:solidFill>
                    <a:srgbClr val="0000CC"/>
                  </a:solidFill>
                  <a:latin typeface="+mn-lt"/>
                </a:rPr>
                <a:t>is aimed at generation of intense heavy ion </a:t>
              </a:r>
              <a:r>
                <a:rPr lang="en-US" sz="2000" b="1" dirty="0">
                  <a:solidFill>
                    <a:srgbClr val="0000CC"/>
                  </a:solidFill>
                  <a:latin typeface="+mn-lt"/>
                </a:rPr>
                <a:t>and </a:t>
              </a:r>
              <a:r>
                <a:rPr lang="en-US" sz="2000" b="1" dirty="0" smtClean="0">
                  <a:solidFill>
                    <a:srgbClr val="0000CC"/>
                  </a:solidFill>
                  <a:latin typeface="+mn-lt"/>
                </a:rPr>
                <a:t>polarized nuclear beams for searching the baryonic matter of a high density at modest temperature and investigation </a:t>
              </a:r>
              <a:r>
                <a:rPr lang="en-US" sz="2000" b="1" dirty="0">
                  <a:solidFill>
                    <a:srgbClr val="0000CC"/>
                  </a:solidFill>
                  <a:latin typeface="+mn-lt"/>
                </a:rPr>
                <a:t>of </a:t>
              </a:r>
              <a:r>
                <a:rPr lang="en-US" sz="2000" b="1" dirty="0" smtClean="0">
                  <a:solidFill>
                    <a:srgbClr val="0000CC"/>
                  </a:solidFill>
                  <a:latin typeface="+mn-lt"/>
                </a:rPr>
                <a:t>polarization phenomena.</a:t>
              </a:r>
              <a:endParaRPr lang="ru-RU" sz="2000" dirty="0">
                <a:solidFill>
                  <a:srgbClr val="0000CC"/>
                </a:solidFill>
                <a:latin typeface="+mn-lt"/>
              </a:endParaRPr>
            </a:p>
          </p:txBody>
        </p:sp>
        <p:sp>
          <p:nvSpPr>
            <p:cNvPr id="7" name="Rectangle 7"/>
            <p:cNvSpPr>
              <a:spLocks noChangeArrowheads="1"/>
            </p:cNvSpPr>
            <p:nvPr/>
          </p:nvSpPr>
          <p:spPr bwMode="auto">
            <a:xfrm>
              <a:off x="388144" y="73929"/>
              <a:ext cx="8367712" cy="904863"/>
            </a:xfrm>
            <a:prstGeom prst="rect">
              <a:avLst/>
            </a:prstGeom>
            <a:solidFill>
              <a:schemeClr val="bg1"/>
            </a:solidFill>
            <a:ln>
              <a:noFill/>
            </a:ln>
            <a:extLst/>
          </p:spPr>
          <p:txBody>
            <a:bodyPr>
              <a:spAutoFit/>
            </a:bodyPr>
            <a:lstStyle/>
            <a:p>
              <a:pPr marL="342900" indent="-342900" eaLnBrk="0" hangingPunct="0">
                <a:lnSpc>
                  <a:spcPct val="110000"/>
                </a:lnSpc>
                <a:defRPr/>
              </a:pPr>
              <a:r>
                <a:rPr kumimoji="1" lang="en-US" sz="2400" b="1" u="sng" dirty="0" smtClean="0">
                  <a:solidFill>
                    <a:srgbClr val="0000CC"/>
                  </a:solidFill>
                  <a:cs typeface="Arial" pitchFamily="34" charset="0"/>
                </a:rPr>
                <a:t>Introduction</a:t>
              </a:r>
              <a:r>
                <a:rPr kumimoji="1" lang="en-US" sz="2000" b="1" u="sng" dirty="0" smtClean="0">
                  <a:solidFill>
                    <a:srgbClr val="0000CC"/>
                  </a:solidFill>
                  <a:cs typeface="Arial" pitchFamily="34" charset="0"/>
                </a:rPr>
                <a:t> </a:t>
              </a:r>
            </a:p>
            <a:p>
              <a:pPr marL="342900" indent="-342900" eaLnBrk="0" hangingPunct="0">
                <a:lnSpc>
                  <a:spcPct val="110000"/>
                </a:lnSpc>
                <a:defRPr/>
              </a:pPr>
              <a:r>
                <a:rPr kumimoji="1" lang="en-US" sz="2400" b="1" dirty="0" smtClean="0">
                  <a:solidFill>
                    <a:srgbClr val="0000CC"/>
                  </a:solidFill>
                  <a:cs typeface="Arial" pitchFamily="34" charset="0"/>
                </a:rPr>
                <a:t>The Nuclotron-based </a:t>
              </a:r>
              <a:r>
                <a:rPr kumimoji="1" lang="en-US" sz="2400" b="1" dirty="0" smtClean="0">
                  <a:solidFill>
                    <a:srgbClr val="FF0000"/>
                  </a:solidFill>
                  <a:cs typeface="Arial" pitchFamily="34" charset="0"/>
                </a:rPr>
                <a:t>I</a:t>
              </a:r>
              <a:r>
                <a:rPr kumimoji="1" lang="en-US" sz="2400" b="1" dirty="0" smtClean="0">
                  <a:solidFill>
                    <a:srgbClr val="0000CC"/>
                  </a:solidFill>
                  <a:cs typeface="Arial" pitchFamily="34" charset="0"/>
                </a:rPr>
                <a:t>on </a:t>
              </a:r>
              <a:r>
                <a:rPr kumimoji="1" lang="en-US" sz="2400" b="1" dirty="0" smtClean="0">
                  <a:solidFill>
                    <a:srgbClr val="FF0000"/>
                  </a:solidFill>
                  <a:cs typeface="Arial" pitchFamily="34" charset="0"/>
                </a:rPr>
                <a:t>C</a:t>
              </a:r>
              <a:r>
                <a:rPr kumimoji="1" lang="en-US" sz="2400" b="1" dirty="0" smtClean="0">
                  <a:solidFill>
                    <a:srgbClr val="0000CC"/>
                  </a:solidFill>
                  <a:cs typeface="Arial" pitchFamily="34" charset="0"/>
                </a:rPr>
                <a:t>ollider </a:t>
              </a:r>
              <a:r>
                <a:rPr kumimoji="1" lang="en-US" sz="2400" b="1" dirty="0" err="1" smtClean="0">
                  <a:solidFill>
                    <a:srgbClr val="0000CC"/>
                  </a:solidFill>
                  <a:cs typeface="Arial" pitchFamily="34" charset="0"/>
                </a:rPr>
                <a:t>f</a:t>
              </a:r>
              <a:r>
                <a:rPr kumimoji="1" lang="en-US" sz="2400" b="1" dirty="0" err="1" smtClean="0">
                  <a:solidFill>
                    <a:srgbClr val="FF0000"/>
                  </a:solidFill>
                  <a:cs typeface="Arial" pitchFamily="34" charset="0"/>
                </a:rPr>
                <a:t>A</a:t>
              </a:r>
              <a:r>
                <a:rPr kumimoji="1" lang="en-US" sz="2400" b="1" dirty="0" err="1" smtClean="0">
                  <a:solidFill>
                    <a:srgbClr val="0000CC"/>
                  </a:solidFill>
                  <a:cs typeface="Arial" pitchFamily="34" charset="0"/>
                </a:rPr>
                <a:t>cility</a:t>
              </a:r>
              <a:r>
                <a:rPr kumimoji="1" lang="en-US" sz="2400" b="1" dirty="0" smtClean="0">
                  <a:solidFill>
                    <a:srgbClr val="0000CC"/>
                  </a:solidFill>
                  <a:cs typeface="Arial" pitchFamily="34" charset="0"/>
                </a:rPr>
                <a:t> </a:t>
              </a:r>
              <a:r>
                <a:rPr kumimoji="1" lang="en-US" sz="2000" b="1" dirty="0">
                  <a:solidFill>
                    <a:srgbClr val="0000CC"/>
                  </a:solidFill>
                  <a:cs typeface="Arial" pitchFamily="34" charset="0"/>
                </a:rPr>
                <a:t>project at </a:t>
              </a:r>
              <a:r>
                <a:rPr kumimoji="1" lang="en-US" sz="2000" b="1" dirty="0" smtClean="0">
                  <a:solidFill>
                    <a:srgbClr val="0000CC"/>
                  </a:solidFill>
                  <a:cs typeface="Arial" pitchFamily="34" charset="0"/>
                </a:rPr>
                <a:t>JINR</a:t>
              </a:r>
              <a:endParaRPr kumimoji="1" lang="en-US" sz="2000" b="1" dirty="0">
                <a:solidFill>
                  <a:srgbClr val="0000CC"/>
                </a:solidFill>
                <a:cs typeface="Arial" pitchFamily="34" charset="0"/>
              </a:endParaRPr>
            </a:p>
          </p:txBody>
        </p:sp>
      </p:grpSp>
    </p:spTree>
    <p:extLst>
      <p:ext uri="{BB962C8B-B14F-4D97-AF65-F5344CB8AC3E}">
        <p14:creationId xmlns:p14="http://schemas.microsoft.com/office/powerpoint/2010/main" val="2423269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TextBox 7"/>
          <p:cNvSpPr txBox="1">
            <a:spLocks noChangeArrowheads="1"/>
          </p:cNvSpPr>
          <p:nvPr/>
        </p:nvSpPr>
        <p:spPr bwMode="auto">
          <a:xfrm>
            <a:off x="489775" y="257939"/>
            <a:ext cx="84249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lang="en-US" sz="2000" b="1" dirty="0">
                <a:solidFill>
                  <a:srgbClr val="FF0000"/>
                </a:solidFill>
                <a:sym typeface="Apple Chancery"/>
              </a:rPr>
              <a:t>6. Requirements and questions (to be discussed and answered)</a:t>
            </a:r>
            <a:endParaRPr kumimoji="0" lang="en-US" altLang="ru-RU" sz="2000" b="1" dirty="0">
              <a:solidFill>
                <a:srgbClr val="000090"/>
              </a:solidFill>
              <a:ea typeface="SimSun" charset="0"/>
              <a:cs typeface="Arial" charset="0"/>
            </a:endParaRPr>
          </a:p>
        </p:txBody>
      </p:sp>
      <p:sp>
        <p:nvSpPr>
          <p:cNvPr id="7" name="Rectangle 4"/>
          <p:cNvSpPr/>
          <p:nvPr/>
        </p:nvSpPr>
        <p:spPr>
          <a:xfrm>
            <a:off x="6948264" y="6597352"/>
            <a:ext cx="736600" cy="190500"/>
          </a:xfrm>
          <a:prstGeom prst="rect">
            <a:avLst/>
          </a:prstGeom>
          <a:solidFill>
            <a:srgbClr val="BBE0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7676315" y="6515497"/>
            <a:ext cx="1216165" cy="307777"/>
          </a:xfrm>
          <a:prstGeom prst="rect">
            <a:avLst/>
          </a:prstGeom>
          <a:noFill/>
        </p:spPr>
        <p:txBody>
          <a:bodyPr wrap="none">
            <a:spAutoFit/>
          </a:bodyPr>
          <a:lstStyle/>
          <a:p>
            <a:pPr>
              <a:defRPr/>
            </a:pPr>
            <a:r>
              <a:rPr lang="en-US" sz="1400" i="1" dirty="0">
                <a:solidFill>
                  <a:schemeClr val="accent5">
                    <a:lumMod val="25000"/>
                  </a:schemeClr>
                </a:solidFill>
              </a:rPr>
              <a:t>running time</a:t>
            </a:r>
          </a:p>
        </p:txBody>
      </p:sp>
      <p:sp>
        <p:nvSpPr>
          <p:cNvPr id="2" name="TextBox 1"/>
          <p:cNvSpPr txBox="1"/>
          <p:nvPr/>
        </p:nvSpPr>
        <p:spPr>
          <a:xfrm>
            <a:off x="971600" y="3550364"/>
            <a:ext cx="7560840" cy="3046988"/>
          </a:xfrm>
          <a:prstGeom prst="rect">
            <a:avLst/>
          </a:prstGeom>
          <a:noFill/>
        </p:spPr>
        <p:txBody>
          <a:bodyPr wrap="square" rtlCol="0">
            <a:spAutoFit/>
          </a:bodyPr>
          <a:lstStyle/>
          <a:p>
            <a:pPr lvl="0"/>
            <a:r>
              <a:rPr lang="en-US" dirty="0" smtClean="0"/>
              <a:t>1</a:t>
            </a:r>
            <a:r>
              <a:rPr lang="en-US" strike="sngStrike" dirty="0" smtClean="0"/>
              <a:t>) </a:t>
            </a:r>
            <a:r>
              <a:rPr lang="ru-RU" strike="sngStrike" dirty="0" smtClean="0"/>
              <a:t>какой </a:t>
            </a:r>
            <a:r>
              <a:rPr lang="ru-RU" strike="sngStrike" dirty="0"/>
              <a:t>уровень светимости "уже интересен"?</a:t>
            </a:r>
          </a:p>
          <a:p>
            <a:pPr lvl="0"/>
            <a:r>
              <a:rPr lang="en-US" strike="sngStrike" dirty="0"/>
              <a:t>MPD – upper and lower limits of counting rates (luminosity)</a:t>
            </a:r>
            <a:endParaRPr lang="ru-RU" strike="sngStrike" dirty="0"/>
          </a:p>
          <a:p>
            <a:r>
              <a:rPr lang="ru-RU" strike="sngStrike" dirty="0"/>
              <a:t>2) как влияет "длинная" светимость на работу MPD, т.е. </a:t>
            </a:r>
            <a:r>
              <a:rPr lang="ru-RU" strike="sngStrike" dirty="0" err="1"/>
              <a:t>dL</a:t>
            </a:r>
            <a:r>
              <a:rPr lang="ru-RU" strike="sngStrike" dirty="0"/>
              <a:t>/</a:t>
            </a:r>
            <a:r>
              <a:rPr lang="ru-RU" strike="sngStrike" dirty="0" err="1"/>
              <a:t>ds</a:t>
            </a:r>
            <a:r>
              <a:rPr lang="ru-RU" strike="sngStrike" dirty="0"/>
              <a:t>?</a:t>
            </a:r>
          </a:p>
          <a:p>
            <a:r>
              <a:rPr lang="ru-RU" strike="sngStrike" dirty="0"/>
              <a:t>3) асимметричный режим - нужны ли протоны, или можно обойтись лёгкими ионами?</a:t>
            </a:r>
          </a:p>
          <a:p>
            <a:r>
              <a:rPr lang="ru-RU" strike="sngStrike" dirty="0"/>
              <a:t>4) скан по энергии - диапазон, шаг, статистика на каждой точке энергии, </a:t>
            </a:r>
            <a:r>
              <a:rPr lang="ru-RU" strike="sngStrike" dirty="0" err="1"/>
              <a:t>воспроизводимость</a:t>
            </a:r>
            <a:r>
              <a:rPr lang="ru-RU" strike="sngStrike" dirty="0"/>
              <a:t> режимов?</a:t>
            </a:r>
          </a:p>
          <a:p>
            <a:r>
              <a:rPr lang="ru-RU" strike="sngStrike" dirty="0"/>
              <a:t>5) Выбор сталкивающихся частиц – </a:t>
            </a:r>
          </a:p>
          <a:p>
            <a:r>
              <a:rPr lang="ru-RU" strike="sngStrike" dirty="0"/>
              <a:t>	А) сорт ядер</a:t>
            </a:r>
          </a:p>
          <a:p>
            <a:r>
              <a:rPr lang="ru-RU" strike="sngStrike" dirty="0"/>
              <a:t>	Б) асимметрия по массе – лёгкие х тяжёлые</a:t>
            </a:r>
          </a:p>
          <a:p>
            <a:r>
              <a:rPr lang="en-US" strike="sngStrike" dirty="0"/>
              <a:t>6</a:t>
            </a:r>
            <a:r>
              <a:rPr lang="ru-RU" strike="sngStrike" dirty="0" smtClean="0"/>
              <a:t>) </a:t>
            </a:r>
            <a:r>
              <a:rPr lang="ru-RU" strike="sngStrike" dirty="0"/>
              <a:t>Нужна ли симметрия по энергии?</a:t>
            </a:r>
          </a:p>
          <a:p>
            <a:endParaRPr lang="ru-RU" dirty="0"/>
          </a:p>
        </p:txBody>
      </p:sp>
      <p:sp>
        <p:nvSpPr>
          <p:cNvPr id="9" name="Прямоугольник 1"/>
          <p:cNvSpPr>
            <a:spLocks noChangeArrowheads="1"/>
          </p:cNvSpPr>
          <p:nvPr/>
        </p:nvSpPr>
        <p:spPr bwMode="auto">
          <a:xfrm>
            <a:off x="278338" y="788819"/>
            <a:ext cx="8642350" cy="2821285"/>
          </a:xfrm>
          <a:prstGeom prst="rect">
            <a:avLst/>
          </a:prstGeom>
          <a:solidFill>
            <a:schemeClr val="accent4">
              <a:lumMod val="20000"/>
              <a:lumOff val="80000"/>
            </a:schemeClr>
          </a:solid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pPr>
            <a:r>
              <a:rPr lang="en-US" altLang="ru-RU" sz="1800" strike="sngStrike" dirty="0" smtClean="0">
                <a:latin typeface="Arial" panose="020B0604020202020204" pitchFamily="34" charset="0"/>
              </a:rPr>
              <a:t>What optimal step energy scan @ NICA could be expected? </a:t>
            </a:r>
          </a:p>
          <a:p>
            <a:pPr>
              <a:spcBef>
                <a:spcPct val="0"/>
              </a:spcBef>
              <a:spcAft>
                <a:spcPts val="1000"/>
              </a:spcAft>
            </a:pPr>
            <a:r>
              <a:rPr lang="en-US" altLang="ru-RU" sz="1800" strike="sngStrike" dirty="0" smtClean="0">
                <a:latin typeface="Arial" panose="020B0604020202020204" pitchFamily="34" charset="0"/>
              </a:rPr>
              <a:t>What are optimal heavy ion species for collision? (U x U, or Au x Au, or </a:t>
            </a:r>
            <a:r>
              <a:rPr lang="en-US" altLang="ru-RU" sz="1800" strike="sngStrike" dirty="0" err="1" smtClean="0">
                <a:latin typeface="Arial" panose="020B0604020202020204" pitchFamily="34" charset="0"/>
              </a:rPr>
              <a:t>Pb</a:t>
            </a:r>
            <a:r>
              <a:rPr lang="en-US" altLang="ru-RU" sz="1800" strike="sngStrike" dirty="0" smtClean="0">
                <a:latin typeface="Arial" panose="020B0604020202020204" pitchFamily="34" charset="0"/>
              </a:rPr>
              <a:t> x </a:t>
            </a:r>
            <a:r>
              <a:rPr lang="en-US" altLang="ru-RU" sz="1800" strike="sngStrike" dirty="0" err="1" smtClean="0">
                <a:latin typeface="Arial" panose="020B0604020202020204" pitchFamily="34" charset="0"/>
              </a:rPr>
              <a:t>Pb</a:t>
            </a:r>
            <a:r>
              <a:rPr lang="en-US" altLang="ru-RU" sz="1800" strike="sngStrike" dirty="0" smtClean="0">
                <a:latin typeface="Arial" panose="020B0604020202020204" pitchFamily="34" charset="0"/>
              </a:rPr>
              <a:t>,        or Bi x Bi, or </a:t>
            </a:r>
            <a:r>
              <a:rPr lang="en-US" altLang="ru-RU" sz="1800" strike="sngStrike" dirty="0" err="1" smtClean="0">
                <a:latin typeface="Arial" panose="020B0604020202020204" pitchFamily="34" charset="0"/>
              </a:rPr>
              <a:t>Xe</a:t>
            </a:r>
            <a:r>
              <a:rPr lang="en-US" altLang="ru-RU" sz="1800" strike="sngStrike" dirty="0" smtClean="0">
                <a:latin typeface="Arial" panose="020B0604020202020204" pitchFamily="34" charset="0"/>
              </a:rPr>
              <a:t> x </a:t>
            </a:r>
            <a:r>
              <a:rPr lang="en-US" altLang="ru-RU" sz="1800" strike="sngStrike" dirty="0" err="1" smtClean="0">
                <a:latin typeface="Arial" panose="020B0604020202020204" pitchFamily="34" charset="0"/>
              </a:rPr>
              <a:t>Xe</a:t>
            </a:r>
            <a:r>
              <a:rPr lang="en-US" altLang="ru-RU" sz="1800" strike="sngStrike" dirty="0" smtClean="0">
                <a:latin typeface="Arial" panose="020B0604020202020204" pitchFamily="34" charset="0"/>
              </a:rPr>
              <a:t>, similar or </a:t>
            </a:r>
            <a:r>
              <a:rPr lang="en-US" altLang="ru-RU" sz="1800" strike="sngStrike" dirty="0" err="1" smtClean="0">
                <a:latin typeface="Arial" panose="020B0604020202020204" pitchFamily="34" charset="0"/>
              </a:rPr>
              <a:t>asimmetrical</a:t>
            </a:r>
            <a:r>
              <a:rPr lang="en-US" altLang="ru-RU" sz="1800" strike="sngStrike" dirty="0" smtClean="0">
                <a:latin typeface="Arial" panose="020B0604020202020204" pitchFamily="34" charset="0"/>
              </a:rPr>
              <a:t> or isobars, p/d x HI, LI x HI)…</a:t>
            </a:r>
          </a:p>
          <a:p>
            <a:pPr>
              <a:spcBef>
                <a:spcPct val="0"/>
              </a:spcBef>
              <a:spcAft>
                <a:spcPts val="1000"/>
              </a:spcAft>
            </a:pPr>
            <a:r>
              <a:rPr lang="en-US" altLang="ru-RU" sz="1800" strike="sngStrike" dirty="0" smtClean="0">
                <a:latin typeface="Arial" panose="020B0604020202020204" pitchFamily="34" charset="0"/>
              </a:rPr>
              <a:t>Minimal required detector space @ IP along the beam</a:t>
            </a:r>
          </a:p>
          <a:p>
            <a:pPr>
              <a:spcBef>
                <a:spcPct val="0"/>
              </a:spcBef>
              <a:spcAft>
                <a:spcPts val="1000"/>
              </a:spcAft>
            </a:pPr>
            <a:r>
              <a:rPr lang="en-US" altLang="ru-RU" sz="1800" dirty="0" smtClean="0">
                <a:latin typeface="Arial" panose="020B0604020202020204" pitchFamily="34" charset="0"/>
              </a:rPr>
              <a:t>Required modes of data acquisition (limitations, cycle, </a:t>
            </a:r>
            <a:r>
              <a:rPr lang="en-US" altLang="ru-RU" sz="1800" dirty="0" err="1" smtClean="0">
                <a:latin typeface="Arial" panose="020B0604020202020204" pitchFamily="34" charset="0"/>
              </a:rPr>
              <a:t>etc</a:t>
            </a:r>
            <a:r>
              <a:rPr lang="en-US" altLang="ru-RU" sz="1800" dirty="0" smtClean="0">
                <a:latin typeface="Arial" panose="020B0604020202020204" pitchFamily="34" charset="0"/>
              </a:rPr>
              <a:t>), collimation of the beam, requirements to the background “dead-time of detector”, requirements to the synchronization, are fragments from the </a:t>
            </a:r>
            <a:r>
              <a:rPr lang="en-US" altLang="ru-RU" sz="1800" dirty="0" err="1" smtClean="0">
                <a:latin typeface="Arial" panose="020B0604020202020204" pitchFamily="34" charset="0"/>
              </a:rPr>
              <a:t>pereferical</a:t>
            </a:r>
            <a:r>
              <a:rPr lang="en-US" altLang="ru-RU" sz="1800" dirty="0" smtClean="0">
                <a:latin typeface="Arial" panose="020B0604020202020204" pitchFamily="34" charset="0"/>
              </a:rPr>
              <a:t> collisions interesting ?</a:t>
            </a:r>
          </a:p>
          <a:p>
            <a:pPr>
              <a:spcBef>
                <a:spcPct val="0"/>
              </a:spcBef>
              <a:spcAft>
                <a:spcPts val="1000"/>
              </a:spcAft>
            </a:pPr>
            <a:r>
              <a:rPr lang="en-US" altLang="ru-RU" sz="1800" dirty="0" smtClean="0">
                <a:latin typeface="Arial" panose="020B0604020202020204" pitchFamily="34" charset="0"/>
              </a:rPr>
              <a:t>…. (to be </a:t>
            </a:r>
            <a:r>
              <a:rPr lang="en-US" altLang="ru-RU" sz="1800" dirty="0" err="1" smtClean="0">
                <a:latin typeface="Arial" panose="020B0604020202020204" pitchFamily="34" charset="0"/>
              </a:rPr>
              <a:t>cntd</a:t>
            </a:r>
            <a:r>
              <a:rPr lang="en-US" altLang="ru-RU" sz="1800" dirty="0" smtClean="0">
                <a:latin typeface="Arial" panose="020B0604020202020204" pitchFamily="34" charset="0"/>
              </a:rPr>
              <a:t> by </a:t>
            </a:r>
            <a:r>
              <a:rPr lang="en-US" altLang="ru-RU" sz="1800" dirty="0" err="1" smtClean="0">
                <a:latin typeface="Arial" panose="020B0604020202020204" pitchFamily="34" charset="0"/>
              </a:rPr>
              <a:t>weeknd</a:t>
            </a:r>
            <a:r>
              <a:rPr lang="en-US" altLang="ru-RU" sz="1800" dirty="0" smtClean="0">
                <a:latin typeface="Arial" panose="020B0604020202020204" pitchFamily="34" charset="0"/>
              </a:rPr>
              <a:t>)</a:t>
            </a:r>
          </a:p>
        </p:txBody>
      </p:sp>
    </p:spTree>
    <p:extLst>
      <p:ext uri="{BB962C8B-B14F-4D97-AF65-F5344CB8AC3E}">
        <p14:creationId xmlns:p14="http://schemas.microsoft.com/office/powerpoint/2010/main" val="2342350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27384"/>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3" name="Изображение 4" descr="Nuclotron-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26" y="4155593"/>
            <a:ext cx="2816225"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4" name="Group 10"/>
          <p:cNvGrpSpPr>
            <a:grpSpLocks/>
          </p:cNvGrpSpPr>
          <p:nvPr/>
        </p:nvGrpSpPr>
        <p:grpSpPr bwMode="auto">
          <a:xfrm>
            <a:off x="2995861" y="2139418"/>
            <a:ext cx="4824413" cy="3076574"/>
            <a:chOff x="2118" y="1052"/>
            <a:chExt cx="3039" cy="1938"/>
          </a:xfrm>
          <a:solidFill>
            <a:schemeClr val="bg1"/>
          </a:solidFill>
        </p:grpSpPr>
        <p:sp>
          <p:nvSpPr>
            <p:cNvPr id="95" name="Arc 94"/>
            <p:cNvSpPr>
              <a:spLocks/>
            </p:cNvSpPr>
            <p:nvPr/>
          </p:nvSpPr>
          <p:spPr bwMode="auto">
            <a:xfrm rot="10693531" flipV="1">
              <a:off x="2118" y="2067"/>
              <a:ext cx="732" cy="923"/>
            </a:xfrm>
            <a:custGeom>
              <a:avLst/>
              <a:gdLst>
                <a:gd name="T0" fmla="*/ 0 w 21564"/>
                <a:gd name="T1" fmla="*/ 0 h 21249"/>
                <a:gd name="T2" fmla="*/ 0 w 21564"/>
                <a:gd name="T3" fmla="*/ 0 h 21249"/>
                <a:gd name="T4" fmla="*/ 0 w 21564"/>
                <a:gd name="T5" fmla="*/ 0 h 21249"/>
                <a:gd name="T6" fmla="*/ 0 60000 65536"/>
                <a:gd name="T7" fmla="*/ 0 60000 65536"/>
                <a:gd name="T8" fmla="*/ 0 60000 65536"/>
                <a:gd name="T9" fmla="*/ 0 w 21564"/>
                <a:gd name="T10" fmla="*/ 0 h 21249"/>
                <a:gd name="T11" fmla="*/ 21564 w 21564"/>
                <a:gd name="T12" fmla="*/ 21249 h 21249"/>
              </a:gdLst>
              <a:ahLst/>
              <a:cxnLst>
                <a:cxn ang="T6">
                  <a:pos x="T0" y="T1"/>
                </a:cxn>
                <a:cxn ang="T7">
                  <a:pos x="T2" y="T3"/>
                </a:cxn>
                <a:cxn ang="T8">
                  <a:pos x="T4" y="T5"/>
                </a:cxn>
              </a:cxnLst>
              <a:rect l="T9" t="T10" r="T11" b="T12"/>
              <a:pathLst>
                <a:path w="21564" h="21249" fill="none" extrusionOk="0">
                  <a:moveTo>
                    <a:pt x="3880" y="0"/>
                  </a:moveTo>
                  <a:cubicBezTo>
                    <a:pt x="13681" y="1790"/>
                    <a:pt x="20986" y="10051"/>
                    <a:pt x="21563" y="19997"/>
                  </a:cubicBezTo>
                </a:path>
                <a:path w="21564" h="21249" stroke="0" extrusionOk="0">
                  <a:moveTo>
                    <a:pt x="3880" y="0"/>
                  </a:moveTo>
                  <a:cubicBezTo>
                    <a:pt x="13681" y="1790"/>
                    <a:pt x="20986" y="10051"/>
                    <a:pt x="21563" y="19997"/>
                  </a:cubicBezTo>
                  <a:lnTo>
                    <a:pt x="0" y="21249"/>
                  </a:lnTo>
                  <a:lnTo>
                    <a:pt x="3880" y="0"/>
                  </a:lnTo>
                  <a:close/>
                </a:path>
              </a:pathLst>
            </a:custGeom>
            <a:grpFill/>
            <a:ln w="38100">
              <a:solidFill>
                <a:srgbClr val="CC0000"/>
              </a:solidFill>
              <a:round/>
              <a:headEnd type="triangle" w="med" len="med"/>
              <a:tailEnd/>
            </a:ln>
          </p:spPr>
          <p:txBody>
            <a:bodyPr/>
            <a:lstStyle/>
            <a:p>
              <a:pPr>
                <a:defRPr/>
              </a:pPr>
              <a:endParaRPr lang="ru-RU">
                <a:latin typeface="+mj-lt"/>
                <a:ea typeface="+mn-ea"/>
                <a:cs typeface="+mn-cs"/>
              </a:endParaRPr>
            </a:p>
          </p:txBody>
        </p:sp>
        <p:sp>
          <p:nvSpPr>
            <p:cNvPr id="96" name="Line 95"/>
            <p:cNvSpPr>
              <a:spLocks noChangeShapeType="1"/>
            </p:cNvSpPr>
            <p:nvPr/>
          </p:nvSpPr>
          <p:spPr bwMode="auto">
            <a:xfrm flipH="1">
              <a:off x="2696" y="1762"/>
              <a:ext cx="643" cy="291"/>
            </a:xfrm>
            <a:prstGeom prst="line">
              <a:avLst/>
            </a:prstGeom>
            <a:grpFill/>
            <a:ln w="38100">
              <a:solidFill>
                <a:srgbClr val="CC0000"/>
              </a:solidFill>
              <a:round/>
              <a:headEnd type="triangle" w="med" len="med"/>
              <a:tailEnd/>
            </a:ln>
            <a:extLst/>
          </p:spPr>
          <p:txBody>
            <a:bodyPr/>
            <a:lstStyle/>
            <a:p>
              <a:pPr>
                <a:defRPr/>
              </a:pPr>
              <a:endParaRPr lang="ru-RU">
                <a:latin typeface="+mj-lt"/>
                <a:ea typeface="+mn-ea"/>
                <a:cs typeface="+mn-cs"/>
              </a:endParaRPr>
            </a:p>
          </p:txBody>
        </p:sp>
        <p:sp>
          <p:nvSpPr>
            <p:cNvPr id="98" name="Line 95"/>
            <p:cNvSpPr>
              <a:spLocks noChangeShapeType="1"/>
            </p:cNvSpPr>
            <p:nvPr/>
          </p:nvSpPr>
          <p:spPr bwMode="auto">
            <a:xfrm flipH="1" flipV="1">
              <a:off x="3345" y="1750"/>
              <a:ext cx="1371" cy="109"/>
            </a:xfrm>
            <a:prstGeom prst="line">
              <a:avLst/>
            </a:prstGeom>
            <a:grpFill/>
            <a:ln w="38100">
              <a:solidFill>
                <a:srgbClr val="CC0000"/>
              </a:solidFill>
              <a:prstDash val="dash"/>
              <a:round/>
              <a:headEnd type="triangle" w="med" len="med"/>
              <a:tailEnd/>
            </a:ln>
            <a:extLst/>
          </p:spPr>
          <p:txBody>
            <a:bodyPr/>
            <a:lstStyle/>
            <a:p>
              <a:pPr>
                <a:defRPr/>
              </a:pPr>
              <a:endParaRPr lang="ru-RU">
                <a:latin typeface="+mj-lt"/>
                <a:ea typeface="+mn-ea"/>
                <a:cs typeface="+mn-cs"/>
              </a:endParaRPr>
            </a:p>
          </p:txBody>
        </p:sp>
        <p:sp>
          <p:nvSpPr>
            <p:cNvPr id="99" name="Line 95"/>
            <p:cNvSpPr>
              <a:spLocks noChangeShapeType="1"/>
            </p:cNvSpPr>
            <p:nvPr/>
          </p:nvSpPr>
          <p:spPr bwMode="auto">
            <a:xfrm flipH="1">
              <a:off x="3354" y="1356"/>
              <a:ext cx="1603" cy="387"/>
            </a:xfrm>
            <a:prstGeom prst="line">
              <a:avLst/>
            </a:prstGeom>
            <a:grpFill/>
            <a:ln w="38100">
              <a:solidFill>
                <a:srgbClr val="CC0000"/>
              </a:solidFill>
              <a:prstDash val="dash"/>
              <a:round/>
              <a:headEnd type="triangle" w="med" len="med"/>
              <a:tailEnd/>
            </a:ln>
            <a:extLst/>
          </p:spPr>
          <p:txBody>
            <a:bodyPr/>
            <a:lstStyle/>
            <a:p>
              <a:pPr>
                <a:defRPr/>
              </a:pPr>
              <a:endParaRPr lang="ru-RU">
                <a:latin typeface="+mj-lt"/>
                <a:ea typeface="+mn-ea"/>
                <a:cs typeface="+mn-cs"/>
              </a:endParaRPr>
            </a:p>
          </p:txBody>
        </p:sp>
        <p:sp>
          <p:nvSpPr>
            <p:cNvPr id="100" name="Line 95"/>
            <p:cNvSpPr>
              <a:spLocks noChangeShapeType="1"/>
            </p:cNvSpPr>
            <p:nvPr/>
          </p:nvSpPr>
          <p:spPr bwMode="auto">
            <a:xfrm flipH="1">
              <a:off x="3363" y="1261"/>
              <a:ext cx="835" cy="483"/>
            </a:xfrm>
            <a:prstGeom prst="line">
              <a:avLst/>
            </a:prstGeom>
            <a:grpFill/>
            <a:ln w="38100">
              <a:solidFill>
                <a:srgbClr val="CC0000"/>
              </a:solidFill>
              <a:prstDash val="dash"/>
              <a:round/>
              <a:headEnd type="triangle" w="med" len="med"/>
              <a:tailEnd/>
            </a:ln>
            <a:extLst/>
          </p:spPr>
          <p:txBody>
            <a:bodyPr/>
            <a:lstStyle/>
            <a:p>
              <a:pPr>
                <a:defRPr/>
              </a:pPr>
              <a:endParaRPr lang="ru-RU">
                <a:latin typeface="+mj-lt"/>
                <a:ea typeface="+mn-ea"/>
                <a:cs typeface="+mn-cs"/>
              </a:endParaRPr>
            </a:p>
          </p:txBody>
        </p:sp>
        <p:sp>
          <p:nvSpPr>
            <p:cNvPr id="101" name="Text Box 64"/>
            <p:cNvSpPr txBox="1">
              <a:spLocks noChangeArrowheads="1"/>
            </p:cNvSpPr>
            <p:nvPr/>
          </p:nvSpPr>
          <p:spPr bwMode="auto">
            <a:xfrm>
              <a:off x="3207" y="1052"/>
              <a:ext cx="1950" cy="1179"/>
            </a:xfrm>
            <a:prstGeom prst="rect">
              <a:avLst/>
            </a:prstGeom>
            <a:grpFill/>
            <a:ln w="38100">
              <a:solidFill>
                <a:srgbClr val="000066"/>
              </a:solidFill>
              <a:prstDash val="sysDot"/>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endParaRPr lang="en-US" b="1" u="sng" smtClean="0">
                <a:solidFill>
                  <a:srgbClr val="FF0000"/>
                </a:solidFill>
                <a:latin typeface="+mj-lt"/>
                <a:ea typeface="+mn-ea"/>
                <a:cs typeface="+mn-cs"/>
              </a:endParaRPr>
            </a:p>
            <a:p>
              <a:pPr algn="ctr" eaLnBrk="1" hangingPunct="1">
                <a:defRPr/>
              </a:pPr>
              <a:r>
                <a:rPr lang="en-US" b="1" u="sng" smtClean="0">
                  <a:solidFill>
                    <a:srgbClr val="FF0000"/>
                  </a:solidFill>
                  <a:latin typeface="+mj-lt"/>
                  <a:ea typeface="+mn-ea"/>
                  <a:cs typeface="+mn-cs"/>
                </a:rPr>
                <a:t>Fixed Target Area</a:t>
              </a:r>
              <a:endParaRPr lang="ru-RU" b="1" smtClean="0">
                <a:solidFill>
                  <a:srgbClr val="000066"/>
                </a:solidFill>
                <a:latin typeface="+mj-lt"/>
                <a:ea typeface="+mn-ea"/>
                <a:cs typeface="+mn-cs"/>
              </a:endParaRPr>
            </a:p>
          </p:txBody>
        </p:sp>
      </p:grpSp>
      <p:grpSp>
        <p:nvGrpSpPr>
          <p:cNvPr id="84995" name="Group 63"/>
          <p:cNvGrpSpPr>
            <a:grpSpLocks/>
          </p:cNvGrpSpPr>
          <p:nvPr/>
        </p:nvGrpSpPr>
        <p:grpSpPr bwMode="auto">
          <a:xfrm>
            <a:off x="8516938" y="-333375"/>
            <a:ext cx="123825" cy="1487488"/>
            <a:chOff x="3189" y="1642"/>
            <a:chExt cx="78" cy="937"/>
          </a:xfrm>
        </p:grpSpPr>
        <p:sp>
          <p:nvSpPr>
            <p:cNvPr id="85034"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xmlns="" w="38100" cap="flat" cmpd="sng">
                  <a:solidFill>
                    <a:srgbClr val="000066"/>
                  </a:solidFill>
                  <a:prstDash val="sysDot"/>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85035"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xmlns="" w="38100" cap="flat" cmpd="sng">
                  <a:solidFill>
                    <a:schemeClr val="tx1"/>
                  </a:solidFill>
                  <a:prstDash val="sysDot"/>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grpSp>
        <p:nvGrpSpPr>
          <p:cNvPr id="84996" name="Group 63"/>
          <p:cNvGrpSpPr>
            <a:grpSpLocks/>
          </p:cNvGrpSpPr>
          <p:nvPr/>
        </p:nvGrpSpPr>
        <p:grpSpPr bwMode="auto">
          <a:xfrm>
            <a:off x="2581275" y="-203200"/>
            <a:ext cx="123825" cy="1487488"/>
            <a:chOff x="3189" y="1642"/>
            <a:chExt cx="78" cy="937"/>
          </a:xfrm>
        </p:grpSpPr>
        <p:sp>
          <p:nvSpPr>
            <p:cNvPr id="85032"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xmlns="" w="38100" cap="flat" cmpd="sng">
                  <a:solidFill>
                    <a:srgbClr val="000066"/>
                  </a:solidFill>
                  <a:prstDash val="sysDot"/>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85033"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xmlns="" w="38100" cap="flat" cmpd="sng">
                  <a:solidFill>
                    <a:schemeClr val="tx1"/>
                  </a:solidFill>
                  <a:prstDash val="sysDot"/>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sp>
        <p:nvSpPr>
          <p:cNvPr id="84997" name="Text Box 63"/>
          <p:cNvSpPr txBox="1">
            <a:spLocks noChangeArrowheads="1"/>
          </p:cNvSpPr>
          <p:nvPr/>
        </p:nvSpPr>
        <p:spPr bwMode="auto">
          <a:xfrm>
            <a:off x="692126" y="4658831"/>
            <a:ext cx="2087562"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pPr algn="ctr"/>
            <a:r>
              <a:rPr kumimoji="0" lang="en-US" b="1" u="sng">
                <a:solidFill>
                  <a:srgbClr val="FF0000"/>
                </a:solidFill>
                <a:cs typeface="Arial" charset="0"/>
              </a:rPr>
              <a:t>Nuclotron (45 Tm)</a:t>
            </a:r>
          </a:p>
          <a:p>
            <a:pPr algn="ctr"/>
            <a:r>
              <a:rPr kumimoji="0" lang="en-US" b="1">
                <a:solidFill>
                  <a:srgbClr val="000066"/>
                </a:solidFill>
                <a:cs typeface="Arial" charset="0"/>
              </a:rPr>
              <a:t>injection of one bunch </a:t>
            </a:r>
          </a:p>
          <a:p>
            <a:pPr algn="ctr"/>
            <a:r>
              <a:rPr kumimoji="0" lang="en-US" b="1">
                <a:solidFill>
                  <a:srgbClr val="000066"/>
                </a:solidFill>
                <a:cs typeface="Arial" charset="0"/>
              </a:rPr>
              <a:t>of </a:t>
            </a:r>
            <a:r>
              <a:rPr kumimoji="0" lang="en-US" b="1">
                <a:solidFill>
                  <a:srgbClr val="000066"/>
                </a:solidFill>
                <a:cs typeface="Arial" charset="0"/>
                <a:sym typeface="Symbol" charset="0"/>
              </a:rPr>
              <a:t> </a:t>
            </a:r>
            <a:r>
              <a:rPr kumimoji="0" lang="en-US" b="1">
                <a:solidFill>
                  <a:srgbClr val="000066"/>
                </a:solidFill>
                <a:cs typeface="Arial" charset="0"/>
                <a:sym typeface="Apple Chancery" charset="0"/>
              </a:rPr>
              <a:t>2</a:t>
            </a:r>
            <a:r>
              <a:rPr kumimoji="0" lang="en-US" b="1">
                <a:solidFill>
                  <a:srgbClr val="000066"/>
                </a:solidFill>
                <a:cs typeface="Arial" charset="0"/>
              </a:rPr>
              <a:t>×10</a:t>
            </a:r>
            <a:r>
              <a:rPr kumimoji="0" lang="en-US" b="1" baseline="30000">
                <a:solidFill>
                  <a:srgbClr val="000066"/>
                </a:solidFill>
                <a:cs typeface="Arial" charset="0"/>
              </a:rPr>
              <a:t>9</a:t>
            </a:r>
            <a:r>
              <a:rPr kumimoji="0" lang="en-US" b="1">
                <a:solidFill>
                  <a:srgbClr val="000066"/>
                </a:solidFill>
                <a:cs typeface="Arial" charset="0"/>
              </a:rPr>
              <a:t> ions,</a:t>
            </a:r>
          </a:p>
          <a:p>
            <a:pPr algn="ctr"/>
            <a:r>
              <a:rPr kumimoji="0" lang="en-US" b="1">
                <a:solidFill>
                  <a:srgbClr val="000066"/>
                </a:solidFill>
                <a:cs typeface="Arial" charset="0"/>
              </a:rPr>
              <a:t>acceleration up to </a:t>
            </a:r>
          </a:p>
          <a:p>
            <a:pPr algn="ctr"/>
            <a:r>
              <a:rPr kumimoji="0" lang="en-US" b="1">
                <a:solidFill>
                  <a:srgbClr val="000066"/>
                </a:solidFill>
                <a:cs typeface="Arial" charset="0"/>
              </a:rPr>
              <a:t>1 - 4.5 GeV/u max.</a:t>
            </a:r>
            <a:endParaRPr kumimoji="0" lang="ru-RU" b="1">
              <a:solidFill>
                <a:srgbClr val="008000"/>
              </a:solidFill>
              <a:cs typeface="Arial" charset="0"/>
            </a:endParaRPr>
          </a:p>
        </p:txBody>
      </p:sp>
      <p:grpSp>
        <p:nvGrpSpPr>
          <p:cNvPr id="84998" name="Group 5"/>
          <p:cNvGrpSpPr>
            <a:grpSpLocks/>
          </p:cNvGrpSpPr>
          <p:nvPr/>
        </p:nvGrpSpPr>
        <p:grpSpPr bwMode="auto">
          <a:xfrm>
            <a:off x="4152876" y="1347306"/>
            <a:ext cx="4783137" cy="420687"/>
            <a:chOff x="2624" y="747"/>
            <a:chExt cx="2997" cy="265"/>
          </a:xfrm>
        </p:grpSpPr>
        <p:sp>
          <p:nvSpPr>
            <p:cNvPr id="70705" name="Text Box 65"/>
            <p:cNvSpPr txBox="1">
              <a:spLocks noChangeArrowheads="1"/>
            </p:cNvSpPr>
            <p:nvPr/>
          </p:nvSpPr>
          <p:spPr bwMode="auto">
            <a:xfrm>
              <a:off x="3047" y="772"/>
              <a:ext cx="1524" cy="240"/>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err="1" smtClean="0">
                  <a:solidFill>
                    <a:srgbClr val="FF0000"/>
                  </a:solidFill>
                  <a:latin typeface="+mj-lt"/>
                </a:rPr>
                <a:t>Linac</a:t>
              </a:r>
              <a:r>
                <a:rPr kumimoji="0" lang="en-US" b="1" dirty="0" smtClean="0">
                  <a:solidFill>
                    <a:srgbClr val="FF0000"/>
                  </a:solidFill>
                  <a:latin typeface="+mj-lt"/>
                </a:rPr>
                <a:t> LU</a:t>
              </a:r>
              <a:r>
                <a:rPr kumimoji="0" lang="ru-RU" b="1" dirty="0" smtClean="0">
                  <a:solidFill>
                    <a:srgbClr val="FF0000"/>
                  </a:solidFill>
                  <a:latin typeface="+mj-lt"/>
                </a:rPr>
                <a:t>-20</a:t>
              </a:r>
              <a:r>
                <a:rPr kumimoji="0" lang="en-US" b="1" dirty="0" smtClean="0">
                  <a:solidFill>
                    <a:srgbClr val="FF0000"/>
                  </a:solidFill>
                  <a:latin typeface="+mj-lt"/>
                </a:rPr>
                <a:t> </a:t>
              </a:r>
              <a:r>
                <a:rPr kumimoji="0" lang="en-US" b="1" dirty="0" smtClean="0">
                  <a:solidFill>
                    <a:srgbClr val="000090"/>
                  </a:solidFill>
                  <a:latin typeface="+mj-lt"/>
                </a:rPr>
                <a:t>(5MeV/u)</a:t>
              </a:r>
              <a:endParaRPr kumimoji="0" lang="ru-RU" b="1" dirty="0" smtClean="0">
                <a:solidFill>
                  <a:srgbClr val="000090"/>
                </a:solidFill>
                <a:latin typeface="+mj-lt"/>
              </a:endParaRPr>
            </a:p>
          </p:txBody>
        </p:sp>
        <p:sp>
          <p:nvSpPr>
            <p:cNvPr id="70706" name="Text Box 65"/>
            <p:cNvSpPr txBox="1">
              <a:spLocks noChangeArrowheads="1"/>
            </p:cNvSpPr>
            <p:nvPr/>
          </p:nvSpPr>
          <p:spPr bwMode="auto">
            <a:xfrm>
              <a:off x="4742" y="747"/>
              <a:ext cx="879" cy="226"/>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smtClean="0">
                  <a:solidFill>
                    <a:srgbClr val="FF0000"/>
                  </a:solidFill>
                  <a:latin typeface="+mj-lt"/>
                </a:rPr>
                <a:t>Ion sources</a:t>
              </a:r>
              <a:endParaRPr kumimoji="0" lang="ru-RU" b="1" dirty="0" smtClean="0">
                <a:solidFill>
                  <a:srgbClr val="FF0000"/>
                </a:solidFill>
                <a:latin typeface="+mj-lt"/>
              </a:endParaRPr>
            </a:p>
          </p:txBody>
        </p:sp>
        <p:sp>
          <p:nvSpPr>
            <p:cNvPr id="70707" name="Line 95"/>
            <p:cNvSpPr>
              <a:spLocks noChangeShapeType="1"/>
            </p:cNvSpPr>
            <p:nvPr/>
          </p:nvSpPr>
          <p:spPr bwMode="auto">
            <a:xfrm flipH="1" flipV="1">
              <a:off x="4571" y="872"/>
              <a:ext cx="171" cy="7"/>
            </a:xfrm>
            <a:prstGeom prst="line">
              <a:avLst/>
            </a:prstGeom>
            <a:noFill/>
            <a:ln w="38100">
              <a:solidFill>
                <a:srgbClr val="000090"/>
              </a:solidFill>
              <a:round/>
              <a:headEnd/>
              <a:tailEnd type="triangle" w="med" len="med"/>
            </a:ln>
            <a:extLst/>
          </p:spPr>
          <p:txBody>
            <a:bodyPr/>
            <a:lstStyle/>
            <a:p>
              <a:pPr>
                <a:defRPr/>
              </a:pPr>
              <a:endParaRPr lang="ru-RU">
                <a:latin typeface="+mj-lt"/>
                <a:ea typeface="Arial" charset="0"/>
                <a:cs typeface="Arial" charset="0"/>
              </a:endParaRPr>
            </a:p>
          </p:txBody>
        </p:sp>
        <p:sp>
          <p:nvSpPr>
            <p:cNvPr id="32821" name="Line 9"/>
            <p:cNvSpPr>
              <a:spLocks noChangeShapeType="1"/>
            </p:cNvSpPr>
            <p:nvPr/>
          </p:nvSpPr>
          <p:spPr bwMode="auto">
            <a:xfrm flipH="1">
              <a:off x="2624" y="883"/>
              <a:ext cx="416" cy="0"/>
            </a:xfrm>
            <a:prstGeom prst="line">
              <a:avLst/>
            </a:prstGeom>
            <a:noFill/>
            <a:ln w="38100">
              <a:solidFill>
                <a:srgbClr val="000090"/>
              </a:solidFill>
              <a:round/>
              <a:headEnd/>
              <a:tailEnd type="triangle" w="med" len="med"/>
            </a:ln>
            <a:effectLst/>
            <a:extLst/>
          </p:spPr>
          <p:txBody>
            <a:bodyPr/>
            <a:lstStyle/>
            <a:p>
              <a:pPr>
                <a:defRPr/>
              </a:pPr>
              <a:endParaRPr lang="ru-RU">
                <a:latin typeface="+mj-lt"/>
                <a:ea typeface="+mn-ea"/>
              </a:endParaRPr>
            </a:p>
          </p:txBody>
        </p:sp>
      </p:grpSp>
      <p:grpSp>
        <p:nvGrpSpPr>
          <p:cNvPr id="17" name="Группа 16"/>
          <p:cNvGrpSpPr>
            <a:grpSpLocks/>
          </p:cNvGrpSpPr>
          <p:nvPr/>
        </p:nvGrpSpPr>
        <p:grpSpPr bwMode="auto">
          <a:xfrm>
            <a:off x="173013" y="878993"/>
            <a:ext cx="3586163" cy="2484438"/>
            <a:chOff x="381000" y="1089545"/>
            <a:chExt cx="3586163" cy="2483471"/>
          </a:xfrm>
        </p:grpSpPr>
        <p:pic>
          <p:nvPicPr>
            <p:cNvPr id="85026" name="Изображение 2" descr="Booster-r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089545"/>
              <a:ext cx="3154374" cy="2483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27" name="Text Box 80"/>
            <p:cNvSpPr txBox="1">
              <a:spLocks noChangeArrowheads="1"/>
            </p:cNvSpPr>
            <p:nvPr/>
          </p:nvSpPr>
          <p:spPr bwMode="auto">
            <a:xfrm>
              <a:off x="381000" y="1579892"/>
              <a:ext cx="3586163" cy="157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pPr algn="ctr"/>
              <a:r>
                <a:rPr kumimoji="0" lang="en-US" b="1" u="sng">
                  <a:solidFill>
                    <a:srgbClr val="FF0000"/>
                  </a:solidFill>
                  <a:cs typeface="Arial" charset="0"/>
                </a:rPr>
                <a:t>Booster (25 Tm)</a:t>
              </a:r>
            </a:p>
            <a:p>
              <a:pPr algn="ctr"/>
              <a:r>
                <a:rPr kumimoji="0" lang="en-US" b="1">
                  <a:solidFill>
                    <a:srgbClr val="000066"/>
                  </a:solidFill>
                  <a:cs typeface="Arial" charset="0"/>
                </a:rPr>
                <a:t>1</a:t>
              </a:r>
              <a:r>
                <a:rPr kumimoji="0" lang="ru-RU" b="1">
                  <a:solidFill>
                    <a:srgbClr val="000066"/>
                  </a:solidFill>
                  <a:cs typeface="Arial" charset="0"/>
                </a:rPr>
                <a:t>(</a:t>
              </a:r>
              <a:r>
                <a:rPr kumimoji="0" lang="en-US" b="1">
                  <a:solidFill>
                    <a:srgbClr val="000066"/>
                  </a:solidFill>
                  <a:cs typeface="Arial" charset="0"/>
                </a:rPr>
                <a:t>2-</a:t>
              </a:r>
              <a:r>
                <a:rPr kumimoji="0" lang="ru-RU" b="1">
                  <a:solidFill>
                    <a:srgbClr val="000066"/>
                  </a:solidFill>
                  <a:cs typeface="Arial" charset="0"/>
                </a:rPr>
                <a:t>3)</a:t>
              </a:r>
              <a:r>
                <a:rPr kumimoji="0" lang="en-US" b="1">
                  <a:solidFill>
                    <a:srgbClr val="000066"/>
                  </a:solidFill>
                  <a:cs typeface="Arial" charset="0"/>
                </a:rPr>
                <a:t> single-turn injection, </a:t>
              </a:r>
            </a:p>
            <a:p>
              <a:pPr algn="ctr"/>
              <a:r>
                <a:rPr kumimoji="0" lang="en-US" b="1">
                  <a:solidFill>
                    <a:srgbClr val="000066"/>
                  </a:solidFill>
                  <a:cs typeface="Arial" charset="0"/>
                </a:rPr>
                <a:t>storage of (</a:t>
              </a:r>
              <a:r>
                <a:rPr kumimoji="0" lang="ru-RU" b="1">
                  <a:solidFill>
                    <a:srgbClr val="000066"/>
                  </a:solidFill>
                  <a:cs typeface="Arial" charset="0"/>
                </a:rPr>
                <a:t>2</a:t>
              </a:r>
              <a:r>
                <a:rPr kumimoji="0" lang="en-US" b="1">
                  <a:solidFill>
                    <a:srgbClr val="000066"/>
                  </a:solidFill>
                  <a:cs typeface="Arial" charset="0"/>
                </a:rPr>
                <a:t> </a:t>
              </a:r>
              <a:r>
                <a:rPr kumimoji="0" lang="en-US" b="1">
                  <a:solidFill>
                    <a:srgbClr val="000066"/>
                  </a:solidFill>
                  <a:cs typeface="Arial" charset="0"/>
                  <a:sym typeface="Symbol" charset="0"/>
                </a:rPr>
                <a:t></a:t>
              </a:r>
              <a:r>
                <a:rPr kumimoji="0" lang="en-US" b="1">
                  <a:solidFill>
                    <a:srgbClr val="000066"/>
                  </a:solidFill>
                  <a:cs typeface="Arial" charset="0"/>
                </a:rPr>
                <a:t> 4)×10</a:t>
              </a:r>
              <a:r>
                <a:rPr kumimoji="0" lang="en-US" b="1" baseline="30000">
                  <a:solidFill>
                    <a:srgbClr val="000066"/>
                  </a:solidFill>
                  <a:cs typeface="Arial" charset="0"/>
                </a:rPr>
                <a:t>9</a:t>
              </a:r>
              <a:r>
                <a:rPr kumimoji="0" lang="en-US" b="1">
                  <a:solidFill>
                    <a:srgbClr val="000066"/>
                  </a:solidFill>
                  <a:cs typeface="Arial" charset="0"/>
                </a:rPr>
                <a:t> ions,</a:t>
              </a:r>
            </a:p>
            <a:p>
              <a:pPr algn="ctr"/>
              <a:r>
                <a:rPr kumimoji="0" lang="en-US" b="1">
                  <a:solidFill>
                    <a:srgbClr val="000066"/>
                  </a:solidFill>
                  <a:cs typeface="Arial" charset="0"/>
                </a:rPr>
                <a:t>acceleration up to 100 MeV/u,</a:t>
              </a:r>
            </a:p>
            <a:p>
              <a:pPr algn="ctr"/>
              <a:r>
                <a:rPr kumimoji="0" lang="en-US" b="1">
                  <a:solidFill>
                    <a:srgbClr val="000066"/>
                  </a:solidFill>
                  <a:cs typeface="Arial" charset="0"/>
                </a:rPr>
                <a:t>electron cooling, acceleration </a:t>
              </a:r>
            </a:p>
            <a:p>
              <a:pPr algn="ctr"/>
              <a:r>
                <a:rPr kumimoji="0" lang="en-US" b="1">
                  <a:solidFill>
                    <a:srgbClr val="000066"/>
                  </a:solidFill>
                  <a:cs typeface="Arial" charset="0"/>
                </a:rPr>
                <a:t>up to 600 MeV/u</a:t>
              </a:r>
              <a:endParaRPr kumimoji="0" lang="ru-RU" b="1">
                <a:solidFill>
                  <a:srgbClr val="000066"/>
                </a:solidFill>
                <a:cs typeface="Arial" charset="0"/>
              </a:endParaRPr>
            </a:p>
          </p:txBody>
        </p:sp>
      </p:grpSp>
      <p:sp>
        <p:nvSpPr>
          <p:cNvPr id="106" name="Line 89"/>
          <p:cNvSpPr>
            <a:spLocks noChangeShapeType="1"/>
          </p:cNvSpPr>
          <p:nvPr/>
        </p:nvSpPr>
        <p:spPr bwMode="auto">
          <a:xfrm flipH="1">
            <a:off x="403201" y="2220431"/>
            <a:ext cx="52387" cy="1574800"/>
          </a:xfrm>
          <a:prstGeom prst="line">
            <a:avLst/>
          </a:prstGeom>
          <a:noFill/>
          <a:ln w="38100">
            <a:solidFill>
              <a:srgbClr val="00009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07" name="Line 89"/>
          <p:cNvSpPr>
            <a:spLocks noChangeShapeType="1"/>
          </p:cNvSpPr>
          <p:nvPr/>
        </p:nvSpPr>
        <p:spPr bwMode="auto">
          <a:xfrm flipH="1">
            <a:off x="331763" y="3866668"/>
            <a:ext cx="71438" cy="1368425"/>
          </a:xfrm>
          <a:prstGeom prst="line">
            <a:avLst/>
          </a:prstGeom>
          <a:noFill/>
          <a:ln w="38100">
            <a:solidFill>
              <a:srgbClr val="00009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grpSp>
        <p:nvGrpSpPr>
          <p:cNvPr id="123" name="Group 36"/>
          <p:cNvGrpSpPr>
            <a:grpSpLocks/>
          </p:cNvGrpSpPr>
          <p:nvPr/>
        </p:nvGrpSpPr>
        <p:grpSpPr bwMode="auto">
          <a:xfrm>
            <a:off x="1763688" y="855180"/>
            <a:ext cx="7137401" cy="380999"/>
            <a:chOff x="1129" y="402"/>
            <a:chExt cx="4496" cy="240"/>
          </a:xfrm>
        </p:grpSpPr>
        <p:sp>
          <p:nvSpPr>
            <p:cNvPr id="70687" name="Text Box 65"/>
            <p:cNvSpPr txBox="1">
              <a:spLocks noChangeArrowheads="1"/>
            </p:cNvSpPr>
            <p:nvPr/>
          </p:nvSpPr>
          <p:spPr bwMode="auto">
            <a:xfrm>
              <a:off x="2915" y="402"/>
              <a:ext cx="1553" cy="240"/>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err="1" smtClean="0">
                  <a:solidFill>
                    <a:srgbClr val="FF0000"/>
                  </a:solidFill>
                  <a:latin typeface="+mj-lt"/>
                </a:rPr>
                <a:t>Linac</a:t>
              </a:r>
              <a:r>
                <a:rPr kumimoji="0" lang="en-US" b="1" dirty="0" smtClean="0">
                  <a:solidFill>
                    <a:srgbClr val="FF0000"/>
                  </a:solidFill>
                  <a:latin typeface="+mj-lt"/>
                </a:rPr>
                <a:t> </a:t>
              </a:r>
              <a:r>
                <a:rPr kumimoji="0" lang="en-US" b="1" dirty="0" err="1" smtClean="0">
                  <a:solidFill>
                    <a:srgbClr val="FF0000"/>
                  </a:solidFill>
                  <a:latin typeface="+mj-lt"/>
                </a:rPr>
                <a:t>HILac</a:t>
              </a:r>
              <a:r>
                <a:rPr kumimoji="0" lang="en-US" b="1" dirty="0" smtClean="0">
                  <a:solidFill>
                    <a:srgbClr val="FF0000"/>
                  </a:solidFill>
                  <a:latin typeface="+mj-lt"/>
                </a:rPr>
                <a:t> </a:t>
              </a:r>
              <a:r>
                <a:rPr kumimoji="0" lang="en-US" b="1" dirty="0" smtClean="0">
                  <a:solidFill>
                    <a:srgbClr val="000090"/>
                  </a:solidFill>
                  <a:latin typeface="+mj-lt"/>
                </a:rPr>
                <a:t>(3.2MeV/u)</a:t>
              </a:r>
              <a:endParaRPr kumimoji="0" lang="ru-RU" b="1" dirty="0" smtClean="0">
                <a:solidFill>
                  <a:srgbClr val="000090"/>
                </a:solidFill>
                <a:latin typeface="+mj-lt"/>
              </a:endParaRPr>
            </a:p>
          </p:txBody>
        </p:sp>
        <p:sp>
          <p:nvSpPr>
            <p:cNvPr id="70688" name="Text Box 65"/>
            <p:cNvSpPr txBox="1">
              <a:spLocks noChangeArrowheads="1"/>
            </p:cNvSpPr>
            <p:nvPr/>
          </p:nvSpPr>
          <p:spPr bwMode="auto">
            <a:xfrm>
              <a:off x="4728" y="421"/>
              <a:ext cx="897" cy="207"/>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smtClean="0">
                  <a:solidFill>
                    <a:srgbClr val="FF0000"/>
                  </a:solidFill>
                  <a:latin typeface="+mj-lt"/>
                </a:rPr>
                <a:t>ESIS KRION</a:t>
              </a:r>
              <a:endParaRPr kumimoji="0" lang="ru-RU" b="1" dirty="0" smtClean="0">
                <a:solidFill>
                  <a:srgbClr val="FF0000"/>
                </a:solidFill>
                <a:latin typeface="+mj-lt"/>
              </a:endParaRPr>
            </a:p>
          </p:txBody>
        </p:sp>
        <p:sp>
          <p:nvSpPr>
            <p:cNvPr id="32802" name="Line 39"/>
            <p:cNvSpPr>
              <a:spLocks noChangeShapeType="1"/>
            </p:cNvSpPr>
            <p:nvPr/>
          </p:nvSpPr>
          <p:spPr bwMode="auto">
            <a:xfrm flipH="1" flipV="1">
              <a:off x="1129" y="521"/>
              <a:ext cx="1774" cy="0"/>
            </a:xfrm>
            <a:prstGeom prst="line">
              <a:avLst/>
            </a:prstGeom>
            <a:noFill/>
            <a:ln w="38100">
              <a:solidFill>
                <a:srgbClr val="000090"/>
              </a:solidFill>
              <a:round/>
              <a:headEnd/>
              <a:tailEnd type="triangle" w="med" len="med"/>
            </a:ln>
            <a:effectLst/>
            <a:extLst/>
          </p:spPr>
          <p:txBody>
            <a:bodyPr/>
            <a:lstStyle/>
            <a:p>
              <a:pPr>
                <a:defRPr/>
              </a:pPr>
              <a:endParaRPr lang="ru-RU">
                <a:latin typeface="+mj-lt"/>
                <a:ea typeface="+mn-ea"/>
              </a:endParaRPr>
            </a:p>
          </p:txBody>
        </p:sp>
        <p:sp>
          <p:nvSpPr>
            <p:cNvPr id="70690" name="Line 95"/>
            <p:cNvSpPr>
              <a:spLocks noChangeShapeType="1"/>
            </p:cNvSpPr>
            <p:nvPr/>
          </p:nvSpPr>
          <p:spPr bwMode="auto">
            <a:xfrm flipH="1" flipV="1">
              <a:off x="4468" y="538"/>
              <a:ext cx="249" cy="2"/>
            </a:xfrm>
            <a:prstGeom prst="line">
              <a:avLst/>
            </a:prstGeom>
            <a:noFill/>
            <a:ln w="38100">
              <a:solidFill>
                <a:srgbClr val="000090"/>
              </a:solidFill>
              <a:round/>
              <a:headEnd/>
              <a:tailEnd type="triangle" w="med" len="med"/>
            </a:ln>
            <a:extLst/>
          </p:spPr>
          <p:txBody>
            <a:bodyPr/>
            <a:lstStyle/>
            <a:p>
              <a:pPr>
                <a:defRPr/>
              </a:pPr>
              <a:endParaRPr lang="ru-RU">
                <a:latin typeface="+mj-lt"/>
                <a:ea typeface="Arial" charset="0"/>
                <a:cs typeface="Arial" charset="0"/>
              </a:endParaRPr>
            </a:p>
          </p:txBody>
        </p:sp>
      </p:grpSp>
      <p:sp>
        <p:nvSpPr>
          <p:cNvPr id="85021" name="Rectangle 7"/>
          <p:cNvSpPr>
            <a:spLocks noChangeArrowheads="1"/>
          </p:cNvSpPr>
          <p:nvPr/>
        </p:nvSpPr>
        <p:spPr bwMode="auto">
          <a:xfrm>
            <a:off x="0" y="1222"/>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ctr"/>
            <a:r>
              <a:rPr kumimoji="1" lang="en-US" sz="2400" b="1" dirty="0" smtClean="0">
                <a:solidFill>
                  <a:srgbClr val="0000CC"/>
                </a:solidFill>
                <a:cs typeface="Arial" charset="0"/>
                <a:sym typeface="Apple Chancery" charset="0"/>
              </a:rPr>
              <a:t>1. NICA @ Heavy </a:t>
            </a:r>
            <a:r>
              <a:rPr kumimoji="1" lang="en-US" sz="2400" b="1" dirty="0">
                <a:solidFill>
                  <a:srgbClr val="0000CC"/>
                </a:solidFill>
                <a:cs typeface="Arial" charset="0"/>
                <a:sym typeface="Apple Chancery" charset="0"/>
              </a:rPr>
              <a:t>Ion </a:t>
            </a:r>
            <a:r>
              <a:rPr kumimoji="1" lang="en-US" sz="2400" b="1" dirty="0" smtClean="0">
                <a:solidFill>
                  <a:srgbClr val="0000CC"/>
                </a:solidFill>
                <a:cs typeface="Arial" charset="0"/>
                <a:sym typeface="Apple Chancery" charset="0"/>
              </a:rPr>
              <a:t>mode</a:t>
            </a:r>
          </a:p>
          <a:p>
            <a:pPr marL="342900" indent="-342900" algn="ctr"/>
            <a:r>
              <a:rPr kumimoji="1" lang="en-US" sz="2400" b="1" dirty="0">
                <a:solidFill>
                  <a:srgbClr val="0000CC"/>
                </a:solidFill>
                <a:cs typeface="Arial" charset="0"/>
                <a:sym typeface="Apple Chancery" charset="0"/>
              </a:rPr>
              <a:t>– 1</a:t>
            </a:r>
            <a:r>
              <a:rPr kumimoji="1" lang="en-US" sz="2400" b="1" baseline="30000" dirty="0">
                <a:solidFill>
                  <a:srgbClr val="0000CC"/>
                </a:solidFill>
                <a:cs typeface="Arial" charset="0"/>
                <a:sym typeface="Apple Chancery" charset="0"/>
              </a:rPr>
              <a:t>st</a:t>
            </a:r>
            <a:r>
              <a:rPr kumimoji="1" lang="en-US" sz="2400" b="1" dirty="0">
                <a:solidFill>
                  <a:srgbClr val="0000CC"/>
                </a:solidFill>
                <a:cs typeface="Arial" charset="0"/>
                <a:sym typeface="Apple Chancery" charset="0"/>
              </a:rPr>
              <a:t> </a:t>
            </a:r>
            <a:r>
              <a:rPr kumimoji="1" lang="en-US" sz="2400" b="1" dirty="0" smtClean="0">
                <a:solidFill>
                  <a:srgbClr val="0000CC"/>
                </a:solidFill>
                <a:cs typeface="Arial" charset="0"/>
                <a:sym typeface="Apple Chancery" charset="0"/>
              </a:rPr>
              <a:t>&amp; 2</a:t>
            </a:r>
            <a:r>
              <a:rPr kumimoji="1" lang="en-US" sz="2400" b="1" baseline="30000" dirty="0" smtClean="0">
                <a:solidFill>
                  <a:srgbClr val="0000CC"/>
                </a:solidFill>
                <a:cs typeface="Arial" charset="0"/>
                <a:sym typeface="Apple Chancery" charset="0"/>
              </a:rPr>
              <a:t>nd</a:t>
            </a:r>
            <a:r>
              <a:rPr kumimoji="1" lang="en-US" sz="2400" b="1" dirty="0" smtClean="0">
                <a:solidFill>
                  <a:srgbClr val="0000CC"/>
                </a:solidFill>
                <a:cs typeface="Arial" charset="0"/>
                <a:sym typeface="Apple Chancery" charset="0"/>
              </a:rPr>
              <a:t> Stages </a:t>
            </a:r>
            <a:r>
              <a:rPr kumimoji="1" lang="en-US" sz="2400" b="1" dirty="0">
                <a:solidFill>
                  <a:srgbClr val="0000CC"/>
                </a:solidFill>
                <a:cs typeface="Arial" charset="0"/>
                <a:sym typeface="Apple Chancery" charset="0"/>
              </a:rPr>
              <a:t>of </a:t>
            </a:r>
            <a:r>
              <a:rPr kumimoji="1" lang="en-US" sz="2400" b="1" dirty="0" smtClean="0">
                <a:solidFill>
                  <a:srgbClr val="0000CC"/>
                </a:solidFill>
                <a:cs typeface="Arial" charset="0"/>
                <a:sym typeface="Apple Chancery" charset="0"/>
              </a:rPr>
              <a:t>The Project</a:t>
            </a:r>
            <a:endParaRPr kumimoji="1" lang="en-US" sz="2400" b="1" dirty="0">
              <a:solidFill>
                <a:srgbClr val="0000CC"/>
              </a:solidFill>
              <a:cs typeface="Arial" charset="0"/>
              <a:sym typeface="Apple Chancery" charset="0"/>
            </a:endParaRPr>
          </a:p>
        </p:txBody>
      </p:sp>
      <p:grpSp>
        <p:nvGrpSpPr>
          <p:cNvPr id="85004" name="Group 55"/>
          <p:cNvGrpSpPr>
            <a:grpSpLocks/>
          </p:cNvGrpSpPr>
          <p:nvPr/>
        </p:nvGrpSpPr>
        <p:grpSpPr bwMode="auto">
          <a:xfrm>
            <a:off x="1889101" y="1563206"/>
            <a:ext cx="2330450" cy="2814637"/>
            <a:chOff x="1739" y="1128"/>
            <a:chExt cx="1007" cy="1557"/>
          </a:xfrm>
        </p:grpSpPr>
        <p:sp>
          <p:nvSpPr>
            <p:cNvPr id="85017" name="Line 89"/>
            <p:cNvSpPr>
              <a:spLocks noChangeShapeType="1"/>
            </p:cNvSpPr>
            <p:nvPr/>
          </p:nvSpPr>
          <p:spPr bwMode="auto">
            <a:xfrm flipH="1">
              <a:off x="2122" y="1361"/>
              <a:ext cx="291" cy="928"/>
            </a:xfrm>
            <a:prstGeom prst="line">
              <a:avLst/>
            </a:prstGeom>
            <a:noFill/>
            <a:ln w="38100">
              <a:solidFill>
                <a:srgbClr val="00009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85018" name="Arc 57"/>
            <p:cNvSpPr>
              <a:spLocks/>
            </p:cNvSpPr>
            <p:nvPr/>
          </p:nvSpPr>
          <p:spPr bwMode="auto">
            <a:xfrm flipH="1">
              <a:off x="2406" y="1128"/>
              <a:ext cx="340" cy="280"/>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0" y="0"/>
                  </a:moveTo>
                  <a:cubicBezTo>
                    <a:pt x="10810" y="0"/>
                    <a:pt x="19955" y="7991"/>
                    <a:pt x="21404" y="18704"/>
                  </a:cubicBezTo>
                </a:path>
                <a:path w="21405" h="21600" stroke="0" extrusionOk="0">
                  <a:moveTo>
                    <a:pt x="0" y="0"/>
                  </a:moveTo>
                  <a:cubicBezTo>
                    <a:pt x="10810" y="0"/>
                    <a:pt x="19955" y="7991"/>
                    <a:pt x="21404" y="18704"/>
                  </a:cubicBezTo>
                  <a:lnTo>
                    <a:pt x="0" y="21600"/>
                  </a:lnTo>
                  <a:lnTo>
                    <a:pt x="0" y="0"/>
                  </a:lnTo>
                  <a:close/>
                </a:path>
              </a:pathLst>
            </a:custGeom>
            <a:noFill/>
            <a:ln w="38100">
              <a:solidFill>
                <a:srgbClr val="000090"/>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85019" name="Arc 58"/>
            <p:cNvSpPr>
              <a:spLocks/>
            </p:cNvSpPr>
            <p:nvPr/>
          </p:nvSpPr>
          <p:spPr bwMode="auto">
            <a:xfrm rot="-3792276" flipH="1" flipV="1">
              <a:off x="1616" y="2246"/>
              <a:ext cx="562" cy="315"/>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0" y="0"/>
                  </a:moveTo>
                  <a:cubicBezTo>
                    <a:pt x="10810" y="0"/>
                    <a:pt x="19955" y="7991"/>
                    <a:pt x="21404" y="18704"/>
                  </a:cubicBezTo>
                </a:path>
                <a:path w="21405" h="21600" stroke="0" extrusionOk="0">
                  <a:moveTo>
                    <a:pt x="0" y="0"/>
                  </a:moveTo>
                  <a:cubicBezTo>
                    <a:pt x="10810" y="0"/>
                    <a:pt x="19955" y="7991"/>
                    <a:pt x="21404" y="18704"/>
                  </a:cubicBezTo>
                  <a:lnTo>
                    <a:pt x="0" y="21600"/>
                  </a:lnTo>
                  <a:lnTo>
                    <a:pt x="0" y="0"/>
                  </a:lnTo>
                  <a:close/>
                </a:path>
              </a:pathLst>
            </a:custGeom>
            <a:noFill/>
            <a:ln w="38100">
              <a:solidFill>
                <a:srgbClr val="000090"/>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grpSp>
      <p:grpSp>
        <p:nvGrpSpPr>
          <p:cNvPr id="85013" name="Group 59"/>
          <p:cNvGrpSpPr>
            <a:grpSpLocks/>
          </p:cNvGrpSpPr>
          <p:nvPr/>
        </p:nvGrpSpPr>
        <p:grpSpPr bwMode="auto">
          <a:xfrm>
            <a:off x="113946" y="3638297"/>
            <a:ext cx="4394885" cy="409343"/>
            <a:chOff x="175" y="2035"/>
            <a:chExt cx="2293" cy="258"/>
          </a:xfrm>
        </p:grpSpPr>
        <p:sp>
          <p:nvSpPr>
            <p:cNvPr id="70680" name="Rectangle 81" descr="Темный диагональный 2"/>
            <p:cNvSpPr>
              <a:spLocks noChangeArrowheads="1"/>
            </p:cNvSpPr>
            <p:nvPr/>
          </p:nvSpPr>
          <p:spPr bwMode="auto">
            <a:xfrm rot="-5400000">
              <a:off x="295" y="2022"/>
              <a:ext cx="66" cy="305"/>
            </a:xfrm>
            <a:prstGeom prst="rect">
              <a:avLst/>
            </a:prstGeom>
            <a:pattFill prst="dkUpDiag">
              <a:fgClr>
                <a:srgbClr val="000000"/>
              </a:fgClr>
              <a:bgClr>
                <a:srgbClr val="FFFFFF"/>
              </a:bgClr>
            </a:pattFill>
            <a:ln w="28575">
              <a:solidFill>
                <a:srgbClr val="000000"/>
              </a:solidFill>
              <a:miter lim="800000"/>
              <a:headEnd/>
              <a:tailEnd/>
            </a:ln>
          </p:spPr>
          <p:txBody>
            <a:bodyPr vert="eaVert"/>
            <a:lstStyle/>
            <a:p>
              <a:pPr>
                <a:defRPr/>
              </a:pPr>
              <a:endParaRPr lang="ru-RU" baseline="30000">
                <a:latin typeface="+mj-lt"/>
                <a:ea typeface="Arial" charset="0"/>
                <a:cs typeface="Arial" charset="0"/>
              </a:endParaRPr>
            </a:p>
          </p:txBody>
        </p:sp>
        <p:sp>
          <p:nvSpPr>
            <p:cNvPr id="70681" name="Text Box 97"/>
            <p:cNvSpPr txBox="1">
              <a:spLocks noChangeArrowheads="1"/>
            </p:cNvSpPr>
            <p:nvPr/>
          </p:nvSpPr>
          <p:spPr bwMode="auto">
            <a:xfrm>
              <a:off x="552" y="2035"/>
              <a:ext cx="1916" cy="258"/>
            </a:xfrm>
            <a:prstGeom prst="rect">
              <a:avLst/>
            </a:prstGeom>
            <a:solidFill>
              <a:schemeClr val="bg1"/>
            </a:solidFill>
            <a:ln w="19050">
              <a:solidFill>
                <a:srgbClr val="FF0000"/>
              </a:solidFill>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smtClean="0">
                  <a:solidFill>
                    <a:srgbClr val="000066"/>
                  </a:solidFill>
                  <a:latin typeface="+mj-lt"/>
                </a:rPr>
                <a:t>Stripping (</a:t>
              </a:r>
              <a:r>
                <a:rPr kumimoji="0" lang="en-US" b="1" dirty="0" smtClean="0">
                  <a:solidFill>
                    <a:srgbClr val="FF0000"/>
                  </a:solidFill>
                  <a:latin typeface="+mj-lt"/>
                </a:rPr>
                <a:t>80%</a:t>
              </a:r>
              <a:r>
                <a:rPr kumimoji="0" lang="en-US" b="1" dirty="0" smtClean="0">
                  <a:solidFill>
                    <a:srgbClr val="000066"/>
                  </a:solidFill>
                  <a:latin typeface="+mj-lt"/>
                </a:rPr>
                <a:t>) </a:t>
              </a:r>
              <a:r>
                <a:rPr kumimoji="0" lang="en-US" b="1" baseline="30000" dirty="0" smtClean="0">
                  <a:solidFill>
                    <a:srgbClr val="000066"/>
                  </a:solidFill>
                  <a:latin typeface="+mj-lt"/>
                </a:rPr>
                <a:t>197</a:t>
              </a:r>
              <a:r>
                <a:rPr kumimoji="0" lang="en-US" b="1" dirty="0" smtClean="0">
                  <a:solidFill>
                    <a:srgbClr val="000066"/>
                  </a:solidFill>
                  <a:latin typeface="+mj-lt"/>
                </a:rPr>
                <a:t>Au</a:t>
              </a:r>
              <a:r>
                <a:rPr kumimoji="0" lang="en-US" b="1" baseline="30000" dirty="0" smtClean="0">
                  <a:solidFill>
                    <a:srgbClr val="000066"/>
                  </a:solidFill>
                  <a:latin typeface="+mj-lt"/>
                </a:rPr>
                <a:t>31+ </a:t>
              </a:r>
              <a:r>
                <a:rPr kumimoji="0" lang="en-US" b="1" dirty="0" smtClean="0">
                  <a:solidFill>
                    <a:srgbClr val="000066"/>
                  </a:solidFill>
                  <a:latin typeface="+mj-lt"/>
                  <a:sym typeface="MS PGothic" charset="0"/>
                </a:rPr>
                <a:t>=&gt; </a:t>
              </a:r>
              <a:r>
                <a:rPr kumimoji="0" lang="en-US" b="1" baseline="30000" dirty="0" smtClean="0">
                  <a:solidFill>
                    <a:srgbClr val="FF0000"/>
                  </a:solidFill>
                  <a:latin typeface="+mj-lt"/>
                </a:rPr>
                <a:t>197</a:t>
              </a:r>
              <a:r>
                <a:rPr kumimoji="0" lang="en-US" b="1" dirty="0" smtClean="0">
                  <a:solidFill>
                    <a:srgbClr val="FF0000"/>
                  </a:solidFill>
                  <a:latin typeface="+mj-lt"/>
                </a:rPr>
                <a:t>Au</a:t>
              </a:r>
              <a:r>
                <a:rPr kumimoji="0" lang="en-US" b="1" baseline="30000" dirty="0" smtClean="0">
                  <a:solidFill>
                    <a:srgbClr val="FF0000"/>
                  </a:solidFill>
                  <a:latin typeface="+mj-lt"/>
                </a:rPr>
                <a:t>79+</a:t>
              </a:r>
              <a:endParaRPr kumimoji="0" lang="ru-RU" b="1" dirty="0" smtClean="0">
                <a:solidFill>
                  <a:srgbClr val="FF0000"/>
                </a:solidFill>
                <a:latin typeface="+mj-lt"/>
              </a:endParaRPr>
            </a:p>
          </p:txBody>
        </p:sp>
      </p:grpSp>
      <p:grpSp>
        <p:nvGrpSpPr>
          <p:cNvPr id="16" name="Группа 15"/>
          <p:cNvGrpSpPr>
            <a:grpSpLocks/>
          </p:cNvGrpSpPr>
          <p:nvPr/>
        </p:nvGrpSpPr>
        <p:grpSpPr bwMode="auto">
          <a:xfrm>
            <a:off x="2563788" y="4254018"/>
            <a:ext cx="6337300" cy="2420938"/>
            <a:chOff x="2771800" y="4464496"/>
            <a:chExt cx="6337720" cy="2420888"/>
          </a:xfrm>
        </p:grpSpPr>
        <p:pic>
          <p:nvPicPr>
            <p:cNvPr id="8500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5431" y="4464496"/>
              <a:ext cx="5374089" cy="242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92" name="Text Box 77"/>
            <p:cNvSpPr txBox="1">
              <a:spLocks noChangeArrowheads="1"/>
            </p:cNvSpPr>
            <p:nvPr/>
          </p:nvSpPr>
          <p:spPr bwMode="auto">
            <a:xfrm>
              <a:off x="4640831" y="4738907"/>
              <a:ext cx="3960702" cy="649275"/>
            </a:xfrm>
            <a:prstGeom prst="rect">
              <a:avLst/>
            </a:prstGeom>
            <a:solidFill>
              <a:schemeClr val="bg1"/>
            </a:solidFill>
            <a:ln>
              <a:noFill/>
            </a:ln>
            <a:extLst/>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sz="1800" b="1" dirty="0" smtClean="0">
                  <a:solidFill>
                    <a:srgbClr val="FF0000"/>
                  </a:solidFill>
                  <a:latin typeface="+mj-lt"/>
                </a:rPr>
                <a:t>Two SC rings of the </a:t>
              </a:r>
              <a:r>
                <a:rPr kumimoji="0" lang="en-US" sz="1800" b="1" dirty="0" smtClean="0">
                  <a:solidFill>
                    <a:srgbClr val="FF0000"/>
                  </a:solidFill>
                </a:rPr>
                <a:t>collider</a:t>
              </a:r>
            </a:p>
            <a:p>
              <a:pPr algn="ctr">
                <a:defRPr/>
              </a:pPr>
              <a:r>
                <a:rPr lang="en-US" sz="1800" b="1" dirty="0">
                  <a:solidFill>
                    <a:srgbClr val="FF0000"/>
                  </a:solidFill>
                  <a:cs typeface="Times New Roman" panose="02020603050405020304" pitchFamily="18" charset="0"/>
                </a:rPr>
                <a:t>NICA – Stage </a:t>
              </a:r>
              <a:r>
                <a:rPr lang="en-US" sz="1800" b="1" dirty="0" smtClean="0">
                  <a:solidFill>
                    <a:srgbClr val="FF0000"/>
                  </a:solidFill>
                  <a:cs typeface="Times New Roman" panose="02020603050405020304" pitchFamily="18" charset="0"/>
                </a:rPr>
                <a:t>II</a:t>
              </a:r>
              <a:endParaRPr lang="ru-RU" sz="1800" b="1" dirty="0">
                <a:solidFill>
                  <a:srgbClr val="FF0000"/>
                </a:solidFill>
              </a:endParaRPr>
            </a:p>
            <a:p>
              <a:pPr algn="ctr">
                <a:defRPr/>
              </a:pPr>
              <a:endParaRPr kumimoji="0" lang="en-US" sz="1800" b="1" dirty="0" smtClean="0">
                <a:solidFill>
                  <a:srgbClr val="FF0000"/>
                </a:solidFill>
                <a:latin typeface="+mj-lt"/>
              </a:endParaRPr>
            </a:p>
          </p:txBody>
        </p:sp>
        <p:sp>
          <p:nvSpPr>
            <p:cNvPr id="85009" name="Text Box 66"/>
            <p:cNvSpPr txBox="1">
              <a:spLocks noChangeArrowheads="1"/>
            </p:cNvSpPr>
            <p:nvPr/>
          </p:nvSpPr>
          <p:spPr bwMode="auto">
            <a:xfrm>
              <a:off x="5364285" y="5985998"/>
              <a:ext cx="2955925"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r>
                <a:rPr kumimoji="0" lang="en-US" sz="1800" b="1" dirty="0">
                  <a:solidFill>
                    <a:srgbClr val="000066"/>
                  </a:solidFill>
                  <a:latin typeface="+mn-lt"/>
                  <a:cs typeface="Arial" charset="0"/>
                </a:rPr>
                <a:t>~ 2 x 22 injection cycles</a:t>
              </a:r>
            </a:p>
            <a:p>
              <a:r>
                <a:rPr kumimoji="0" lang="en-US" sz="1800" b="1" dirty="0">
                  <a:solidFill>
                    <a:srgbClr val="000066"/>
                  </a:solidFill>
                  <a:latin typeface="+mn-lt"/>
                  <a:cs typeface="Arial" charset="0"/>
                </a:rPr>
                <a:t>    22 bunches per ring</a:t>
              </a:r>
              <a:endParaRPr kumimoji="0" lang="ru-RU" sz="1800" b="1" dirty="0">
                <a:solidFill>
                  <a:srgbClr val="000066"/>
                </a:solidFill>
                <a:latin typeface="+mn-lt"/>
                <a:cs typeface="Arial" charset="0"/>
              </a:endParaRPr>
            </a:p>
          </p:txBody>
        </p:sp>
        <p:cxnSp>
          <p:nvCxnSpPr>
            <p:cNvPr id="85010" name="Прямая соединительная линия 6"/>
            <p:cNvCxnSpPr>
              <a:cxnSpLocks noChangeShapeType="1"/>
            </p:cNvCxnSpPr>
            <p:nvPr/>
          </p:nvCxnSpPr>
          <p:spPr bwMode="auto">
            <a:xfrm flipH="1">
              <a:off x="2771800" y="6237312"/>
              <a:ext cx="648072" cy="288032"/>
            </a:xfrm>
            <a:prstGeom prst="line">
              <a:avLst/>
            </a:prstGeom>
            <a:noFill/>
            <a:ln w="38100">
              <a:solidFill>
                <a:srgbClr val="000090"/>
              </a:solidFill>
              <a:round/>
              <a:headEnd/>
              <a:tailEnd/>
            </a:ln>
            <a:extLst>
              <a:ext uri="{909E8E84-426E-40dd-AFC4-6F175D3DCCD1}">
                <a14:hiddenFill xmlns:a14="http://schemas.microsoft.com/office/drawing/2010/main" xmlns="">
                  <a:noFill/>
                </a14:hiddenFill>
              </a:ext>
            </a:extLst>
          </p:spPr>
        </p:cxnSp>
        <p:cxnSp>
          <p:nvCxnSpPr>
            <p:cNvPr id="85011" name="Прямая со стрелкой 12"/>
            <p:cNvCxnSpPr>
              <a:cxnSpLocks noChangeShapeType="1"/>
            </p:cNvCxnSpPr>
            <p:nvPr/>
          </p:nvCxnSpPr>
          <p:spPr bwMode="auto">
            <a:xfrm flipV="1">
              <a:off x="3419872" y="4941168"/>
              <a:ext cx="936104" cy="1296144"/>
            </a:xfrm>
            <a:prstGeom prst="straightConnector1">
              <a:avLst/>
            </a:prstGeom>
            <a:noFill/>
            <a:ln w="38100">
              <a:solidFill>
                <a:srgbClr val="000090"/>
              </a:solidFill>
              <a:round/>
              <a:headEnd/>
              <a:tailEnd type="arrow" w="med" len="med"/>
            </a:ln>
            <a:extLst>
              <a:ext uri="{909E8E84-426E-40dd-AFC4-6F175D3DCCD1}">
                <a14:hiddenFill xmlns:a14="http://schemas.microsoft.com/office/drawing/2010/main" xmlns="">
                  <a:noFill/>
                </a14:hiddenFill>
              </a:ext>
            </a:extLst>
          </p:spPr>
        </p:cxnSp>
        <p:cxnSp>
          <p:nvCxnSpPr>
            <p:cNvPr id="85012" name="Прямая со стрелкой 77"/>
            <p:cNvCxnSpPr>
              <a:cxnSpLocks noChangeShapeType="1"/>
            </p:cNvCxnSpPr>
            <p:nvPr/>
          </p:nvCxnSpPr>
          <p:spPr bwMode="auto">
            <a:xfrm>
              <a:off x="3419872" y="6237312"/>
              <a:ext cx="1368152" cy="432048"/>
            </a:xfrm>
            <a:prstGeom prst="straightConnector1">
              <a:avLst/>
            </a:prstGeom>
            <a:noFill/>
            <a:ln w="38100">
              <a:solidFill>
                <a:srgbClr val="000090"/>
              </a:solidFill>
              <a:round/>
              <a:headEnd/>
              <a:tailEnd type="arrow" w="med" len="med"/>
            </a:ln>
            <a:extLst>
              <a:ext uri="{909E8E84-426E-40dd-AFC4-6F175D3DCCD1}">
                <a14:hiddenFill xmlns:a14="http://schemas.microsoft.com/office/drawing/2010/main" xmlns="">
                  <a:noFill/>
                </a14:hiddenFill>
              </a:ext>
            </a:extLst>
          </p:spPr>
        </p:cxnSp>
      </p:grpSp>
      <p:sp>
        <p:nvSpPr>
          <p:cNvPr id="53" name="Пятно 1 52"/>
          <p:cNvSpPr/>
          <p:nvPr/>
        </p:nvSpPr>
        <p:spPr bwMode="auto">
          <a:xfrm>
            <a:off x="4958011" y="5091176"/>
            <a:ext cx="3006401" cy="792088"/>
          </a:xfrm>
          <a:prstGeom prst="irregularSeal1">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b="1" i="0" u="none" strike="noStrike" cap="none" normalizeH="0" baseline="0" dirty="0" smtClean="0">
                <a:ln>
                  <a:noFill/>
                </a:ln>
                <a:effectLst/>
                <a:latin typeface="Arial" charset="0"/>
                <a:ea typeface="SimSun" charset="-122"/>
              </a:rPr>
              <a:t>L</a:t>
            </a:r>
            <a:r>
              <a:rPr kumimoji="0" lang="en-US" b="1" i="0" u="none" strike="noStrike" cap="none" normalizeH="0" dirty="0" smtClean="0">
                <a:ln>
                  <a:noFill/>
                </a:ln>
                <a:effectLst/>
                <a:latin typeface="Arial" charset="0"/>
                <a:ea typeface="SimSun" charset="-122"/>
              </a:rPr>
              <a:t> ≥ 10</a:t>
            </a:r>
            <a:r>
              <a:rPr kumimoji="0" lang="en-US" b="1" i="0" u="none" strike="noStrike" cap="none" normalizeH="0" baseline="30000" dirty="0" smtClean="0">
                <a:ln>
                  <a:noFill/>
                </a:ln>
                <a:effectLst/>
                <a:latin typeface="Arial" charset="0"/>
                <a:ea typeface="SimSun" charset="-122"/>
              </a:rPr>
              <a:t>27</a:t>
            </a:r>
            <a:r>
              <a:rPr kumimoji="0" lang="en-US" b="1" i="0" u="none" strike="noStrike" cap="none" normalizeH="0" dirty="0" smtClean="0">
                <a:ln>
                  <a:noFill/>
                </a:ln>
                <a:effectLst/>
                <a:latin typeface="Arial" charset="0"/>
                <a:ea typeface="SimSun" charset="-122"/>
              </a:rPr>
              <a:t> </a:t>
            </a:r>
            <a:r>
              <a:rPr lang="ru-RU" b="1" dirty="0" smtClean="0">
                <a:ea typeface="SimSun" charset="-122"/>
              </a:rPr>
              <a:t>см</a:t>
            </a:r>
            <a:r>
              <a:rPr kumimoji="0" lang="en-US" b="1" i="0" u="none" strike="noStrike" cap="none" normalizeH="0" baseline="30000" dirty="0" smtClean="0">
                <a:ln>
                  <a:noFill/>
                </a:ln>
                <a:effectLst/>
                <a:latin typeface="Arial" charset="0"/>
                <a:ea typeface="SimSun" charset="-122"/>
              </a:rPr>
              <a:t>-2</a:t>
            </a:r>
            <a:r>
              <a:rPr lang="ru-RU" b="1" dirty="0">
                <a:ea typeface="SimSun" charset="-122"/>
              </a:rPr>
              <a:t>с</a:t>
            </a:r>
            <a:r>
              <a:rPr kumimoji="0" lang="en-US" b="1" i="0" u="none" strike="noStrike" cap="none" normalizeH="0" baseline="30000" dirty="0" smtClean="0">
                <a:ln>
                  <a:noFill/>
                </a:ln>
                <a:effectLst/>
                <a:latin typeface="Arial" charset="0"/>
                <a:ea typeface="SimSun" charset="-122"/>
              </a:rPr>
              <a:t>-1</a:t>
            </a:r>
            <a:endParaRPr kumimoji="0" lang="ru-RU" b="1" i="0" u="none" strike="noStrike" cap="none" normalizeH="0" baseline="30000" dirty="0" smtClean="0">
              <a:ln>
                <a:noFill/>
              </a:ln>
              <a:effectLst/>
              <a:latin typeface="Arial" charset="0"/>
              <a:ea typeface="SimSun" charset="-122"/>
            </a:endParaRPr>
          </a:p>
        </p:txBody>
      </p:sp>
      <p:grpSp>
        <p:nvGrpSpPr>
          <p:cNvPr id="5" name="Группа 4"/>
          <p:cNvGrpSpPr/>
          <p:nvPr/>
        </p:nvGrpSpPr>
        <p:grpSpPr>
          <a:xfrm>
            <a:off x="4684081" y="1827387"/>
            <a:ext cx="3135556" cy="2467434"/>
            <a:chOff x="7612290" y="1893888"/>
            <a:chExt cx="3135556" cy="2467434"/>
          </a:xfrm>
        </p:grpSpPr>
        <p:sp>
          <p:nvSpPr>
            <p:cNvPr id="4" name="Прямоугольник 3"/>
            <p:cNvSpPr/>
            <p:nvPr/>
          </p:nvSpPr>
          <p:spPr bwMode="auto">
            <a:xfrm>
              <a:off x="7660258" y="1895474"/>
              <a:ext cx="3087588" cy="2397587"/>
            </a:xfrm>
            <a:prstGeom prst="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ru-RU" sz="1800" b="0" i="0" u="none" strike="noStrike" cap="none" normalizeH="0" baseline="0" smtClean="0">
                <a:ln>
                  <a:noFill/>
                </a:ln>
                <a:effectLst/>
                <a:latin typeface="Arial" charset="0"/>
                <a:ea typeface="SimSun" charset="-122"/>
              </a:endParaRPr>
            </a:p>
          </p:txBody>
        </p:sp>
        <p:pic>
          <p:nvPicPr>
            <p:cNvPr id="51" name="Picture 5" descr="bmn_view_2015.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7971" y="2440638"/>
              <a:ext cx="2763262" cy="167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612290" y="1893888"/>
              <a:ext cx="3088656" cy="584775"/>
            </a:xfrm>
            <a:prstGeom prst="rect">
              <a:avLst/>
            </a:prstGeom>
            <a:noFill/>
          </p:spPr>
          <p:txBody>
            <a:bodyPr wrap="square" rtlCol="0">
              <a:spAutoFit/>
            </a:bodyPr>
            <a:lstStyle/>
            <a:p>
              <a:pPr algn="ctr"/>
              <a:r>
                <a:rPr lang="en-US" b="1" dirty="0" smtClean="0">
                  <a:solidFill>
                    <a:schemeClr val="bg1"/>
                  </a:solidFill>
                </a:rPr>
                <a:t>Baryonic Matter </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smtClean="0">
                  <a:solidFill>
                    <a:schemeClr val="bg1"/>
                  </a:solidFill>
                  <a:latin typeface="+mn-lt"/>
                  <a:cs typeface="Times New Roman" panose="02020603050405020304" pitchFamily="18" charset="0"/>
                </a:rPr>
                <a:t>Nuclotron</a:t>
              </a:r>
            </a:p>
            <a:p>
              <a:pPr algn="ctr"/>
              <a:r>
                <a:rPr lang="en-US" b="1" dirty="0" smtClean="0">
                  <a:solidFill>
                    <a:schemeClr val="bg1"/>
                  </a:solidFill>
                  <a:latin typeface="+mn-lt"/>
                  <a:cs typeface="Times New Roman" panose="02020603050405020304" pitchFamily="18" charset="0"/>
                </a:rPr>
                <a:t>BM</a:t>
              </a:r>
              <a:r>
                <a:rPr lang="en-US" b="1" dirty="0" smtClean="0">
                  <a:solidFill>
                    <a:schemeClr val="bg1"/>
                  </a:solidFill>
                  <a:latin typeface="Times New Roman" panose="02020603050405020304" pitchFamily="18" charset="0"/>
                  <a:cs typeface="Times New Roman" panose="02020603050405020304" pitchFamily="18" charset="0"/>
                </a:rPr>
                <a:t>@</a:t>
              </a:r>
              <a:r>
                <a:rPr lang="en-US" b="1" dirty="0" smtClean="0">
                  <a:solidFill>
                    <a:schemeClr val="bg1"/>
                  </a:solidFill>
                  <a:latin typeface="+mn-lt"/>
                  <a:cs typeface="Times New Roman" panose="02020603050405020304" pitchFamily="18" charset="0"/>
                </a:rPr>
                <a:t>N: NICA – Stage I</a:t>
              </a:r>
              <a:endParaRPr lang="ru-RU" b="1" dirty="0">
                <a:solidFill>
                  <a:schemeClr val="bg1"/>
                </a:solidFill>
                <a:latin typeface="+mn-lt"/>
              </a:endParaRPr>
            </a:p>
          </p:txBody>
        </p:sp>
        <p:sp>
          <p:nvSpPr>
            <p:cNvPr id="54" name="TextBox 53"/>
            <p:cNvSpPr txBox="1"/>
            <p:nvPr/>
          </p:nvSpPr>
          <p:spPr>
            <a:xfrm>
              <a:off x="7650691" y="4053545"/>
              <a:ext cx="3088656" cy="307777"/>
            </a:xfrm>
            <a:prstGeom prst="rect">
              <a:avLst/>
            </a:prstGeom>
            <a:noFill/>
          </p:spPr>
          <p:txBody>
            <a:bodyPr wrap="square" rtlCol="0">
              <a:spAutoFit/>
            </a:bodyPr>
            <a:lstStyle/>
            <a:p>
              <a:pPr algn="ctr"/>
              <a:r>
                <a:rPr lang="en-US" sz="1400" b="1" dirty="0" smtClean="0">
                  <a:solidFill>
                    <a:schemeClr val="bg1"/>
                  </a:solidFill>
                  <a:latin typeface="+mn-lt"/>
                  <a:cs typeface="Times New Roman" panose="02020603050405020304" pitchFamily="18" charset="0"/>
                  <a:sym typeface="Symbol" panose="05050102010706020507" pitchFamily="18" charset="2"/>
                </a:rPr>
                <a:t>s = 2.3 – 3.6 GeV/u (Au  Au)</a:t>
              </a:r>
              <a:endParaRPr lang="ru-RU" sz="1400" b="1" dirty="0">
                <a:solidFill>
                  <a:schemeClr val="bg1"/>
                </a:solidFill>
                <a:latin typeface="+mn-lt"/>
              </a:endParaRPr>
            </a:p>
          </p:txBody>
        </p:sp>
      </p:grpSp>
      <p:sp>
        <p:nvSpPr>
          <p:cNvPr id="55" name="Text Box 65"/>
          <p:cNvSpPr txBox="1">
            <a:spLocks noChangeArrowheads="1"/>
          </p:cNvSpPr>
          <p:nvPr/>
        </p:nvSpPr>
        <p:spPr bwMode="auto">
          <a:xfrm>
            <a:off x="5688899" y="6571381"/>
            <a:ext cx="672494" cy="381000"/>
          </a:xfrm>
          <a:prstGeom prst="rect">
            <a:avLst/>
          </a:prstGeom>
          <a:noFill/>
          <a:ln w="28575">
            <a:no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smtClean="0">
                <a:solidFill>
                  <a:srgbClr val="FF0000"/>
                </a:solidFill>
                <a:latin typeface="+mj-lt"/>
              </a:rPr>
              <a:t>MPD</a:t>
            </a:r>
            <a:endParaRPr kumimoji="0" lang="ru-RU" b="1" dirty="0" smtClean="0">
              <a:solidFill>
                <a:srgbClr val="000090"/>
              </a:solidFill>
              <a:latin typeface="+mj-lt"/>
            </a:endParaRPr>
          </a:p>
        </p:txBody>
      </p:sp>
    </p:spTree>
    <p:extLst>
      <p:ext uri="{BB962C8B-B14F-4D97-AF65-F5344CB8AC3E}">
        <p14:creationId xmlns:p14="http://schemas.microsoft.com/office/powerpoint/2010/main" val="1587807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right)">
                                      <p:cBhvr>
                                        <p:cTn id="7" dur="500"/>
                                        <p:tgtEl>
                                          <p:spTgt spid="12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wipe(up)">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5013"/>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grpId="0"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wipe(up)">
                                      <p:cBhvr>
                                        <p:cTn id="23" dur="500"/>
                                        <p:tgtEl>
                                          <p:spTgt spid="10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childTnLst>
                                </p:cTn>
                              </p:par>
                              <p:par>
                                <p:cTn id="36" presetID="2" presetClass="entr" presetSubtype="9"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additive="base">
                                        <p:cTn id="38" dur="500" fill="hold"/>
                                        <p:tgtEl>
                                          <p:spTgt spid="55"/>
                                        </p:tgtEl>
                                        <p:attrNameLst>
                                          <p:attrName>ppt_x</p:attrName>
                                        </p:attrNameLst>
                                      </p:cBhvr>
                                      <p:tavLst>
                                        <p:tav tm="0">
                                          <p:val>
                                            <p:strVal val="0-#ppt_w/2"/>
                                          </p:val>
                                        </p:tav>
                                        <p:tav tm="100000">
                                          <p:val>
                                            <p:strVal val="#ppt_x"/>
                                          </p:val>
                                        </p:tav>
                                      </p:tavLst>
                                    </p:anim>
                                    <p:anim calcmode="lin" valueType="num">
                                      <p:cBhvr additive="base">
                                        <p:cTn id="39"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53" grpId="0" animBg="1"/>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Группа 23"/>
          <p:cNvGrpSpPr/>
          <p:nvPr/>
        </p:nvGrpSpPr>
        <p:grpSpPr>
          <a:xfrm>
            <a:off x="-16692" y="-27384"/>
            <a:ext cx="9160692" cy="6885384"/>
            <a:chOff x="-16692" y="-27384"/>
            <a:chExt cx="9160692" cy="6885384"/>
          </a:xfrm>
        </p:grpSpPr>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2" y="1825660"/>
              <a:ext cx="9160692" cy="5032340"/>
            </a:xfrm>
            <a:prstGeom prst="rect">
              <a:avLst/>
            </a:prstGeom>
          </p:spPr>
        </p:pic>
        <p:pic>
          <p:nvPicPr>
            <p:cNvPr id="42" name="Picture 3" descr="NICA_header_blue.tif"/>
            <p:cNvPicPr>
              <a:picLocks noChangeAspect="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0" y="-27384"/>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5" name="TextBox 14"/>
            <p:cNvSpPr txBox="1">
              <a:spLocks noChangeArrowheads="1"/>
            </p:cNvSpPr>
            <p:nvPr/>
          </p:nvSpPr>
          <p:spPr bwMode="auto">
            <a:xfrm>
              <a:off x="-16692" y="-5250"/>
              <a:ext cx="9138360" cy="43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buNone/>
              </a:pPr>
              <a:r>
                <a:rPr kumimoji="0" lang="en-US" altLang="ru-RU" sz="2400" b="1" dirty="0" smtClean="0">
                  <a:solidFill>
                    <a:srgbClr val="000090"/>
                  </a:solidFill>
                  <a:ea typeface="SimSun" charset="0"/>
                </a:rPr>
                <a:t>1. NICA </a:t>
              </a:r>
              <a:r>
                <a:rPr lang="en-US" sz="2400" b="1" dirty="0">
                  <a:solidFill>
                    <a:srgbClr val="0000CC"/>
                  </a:solidFill>
                  <a:cs typeface="Arial" charset="0"/>
                  <a:sym typeface="Apple Chancery" charset="0"/>
                </a:rPr>
                <a:t>@ Heavy Ion </a:t>
              </a:r>
              <a:r>
                <a:rPr lang="en-US" sz="2400" b="1" dirty="0" smtClean="0">
                  <a:solidFill>
                    <a:srgbClr val="0000CC"/>
                  </a:solidFill>
                  <a:cs typeface="Arial" charset="0"/>
                  <a:sym typeface="Apple Chancery" charset="0"/>
                </a:rPr>
                <a:t>mode: 1</a:t>
              </a:r>
              <a:r>
                <a:rPr lang="en-US" sz="2400" b="1" baseline="30000" dirty="0" smtClean="0">
                  <a:solidFill>
                    <a:srgbClr val="0000CC"/>
                  </a:solidFill>
                  <a:cs typeface="Arial" charset="0"/>
                  <a:sym typeface="Apple Chancery" charset="0"/>
                </a:rPr>
                <a:t>st</a:t>
              </a:r>
              <a:r>
                <a:rPr lang="en-US" sz="2400" b="1" dirty="0" smtClean="0">
                  <a:solidFill>
                    <a:srgbClr val="0000CC"/>
                  </a:solidFill>
                  <a:cs typeface="Arial" charset="0"/>
                  <a:sym typeface="Apple Chancery" charset="0"/>
                </a:rPr>
                <a:t> </a:t>
              </a:r>
              <a:r>
                <a:rPr lang="en-US" sz="2400" b="1" dirty="0">
                  <a:solidFill>
                    <a:srgbClr val="0000CC"/>
                  </a:solidFill>
                  <a:cs typeface="Arial" charset="0"/>
                  <a:sym typeface="Apple Chancery" charset="0"/>
                </a:rPr>
                <a:t>&amp; 2</a:t>
              </a:r>
              <a:r>
                <a:rPr lang="en-US" sz="2400" b="1" baseline="30000" dirty="0">
                  <a:solidFill>
                    <a:srgbClr val="0000CC"/>
                  </a:solidFill>
                  <a:cs typeface="Arial" charset="0"/>
                  <a:sym typeface="Apple Chancery" charset="0"/>
                </a:rPr>
                <a:t>nd</a:t>
              </a:r>
              <a:r>
                <a:rPr lang="en-US" sz="2400" b="1" dirty="0">
                  <a:solidFill>
                    <a:srgbClr val="0000CC"/>
                  </a:solidFill>
                  <a:cs typeface="Arial" charset="0"/>
                  <a:sym typeface="Apple Chancery" charset="0"/>
                </a:rPr>
                <a:t> Stages of The Project</a:t>
              </a:r>
            </a:p>
          </p:txBody>
        </p:sp>
        <p:sp>
          <p:nvSpPr>
            <p:cNvPr id="18446" name="TextBox 15"/>
            <p:cNvSpPr txBox="1">
              <a:spLocks noChangeArrowheads="1"/>
            </p:cNvSpPr>
            <p:nvPr/>
          </p:nvSpPr>
          <p:spPr bwMode="auto">
            <a:xfrm>
              <a:off x="1331640" y="673532"/>
              <a:ext cx="238527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2800" b="1" i="1" dirty="0" smtClean="0">
                  <a:solidFill>
                    <a:srgbClr val="000090"/>
                  </a:solidFill>
                  <a:ea typeface="SimSun" charset="0"/>
                </a:rPr>
                <a:t>In operation</a:t>
              </a:r>
              <a:endParaRPr kumimoji="0" lang="en-US" altLang="ru-RU" sz="2800" b="1" i="1" dirty="0">
                <a:solidFill>
                  <a:srgbClr val="FF0000"/>
                </a:solidFill>
                <a:ea typeface="SimSun" charset="0"/>
              </a:endParaRPr>
            </a:p>
          </p:txBody>
        </p:sp>
      </p:grpSp>
      <p:pic>
        <p:nvPicPr>
          <p:cNvPr id="70" name="Изображение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01478"/>
            <a:ext cx="9144000" cy="5448101"/>
          </a:xfrm>
          <a:prstGeom prst="rect">
            <a:avLst/>
          </a:prstGeom>
        </p:spPr>
      </p:pic>
      <p:grpSp>
        <p:nvGrpSpPr>
          <p:cNvPr id="72" name="Группа 71"/>
          <p:cNvGrpSpPr/>
          <p:nvPr/>
        </p:nvGrpSpPr>
        <p:grpSpPr>
          <a:xfrm>
            <a:off x="2435267" y="2991949"/>
            <a:ext cx="3644614" cy="1093039"/>
            <a:chOff x="2435267" y="2991949"/>
            <a:chExt cx="3644614" cy="1093039"/>
          </a:xfrm>
        </p:grpSpPr>
        <p:sp>
          <p:nvSpPr>
            <p:cNvPr id="73" name="Text Box 26"/>
            <p:cNvSpPr txBox="1">
              <a:spLocks noChangeArrowheads="1"/>
            </p:cNvSpPr>
            <p:nvPr/>
          </p:nvSpPr>
          <p:spPr bwMode="auto">
            <a:xfrm>
              <a:off x="2435267" y="2991949"/>
              <a:ext cx="1796044" cy="584776"/>
            </a:xfrm>
            <a:prstGeom prst="rect">
              <a:avLst/>
            </a:prstGeom>
            <a:noFill/>
            <a:ln w="9525">
              <a:noFill/>
              <a:miter lim="800000"/>
              <a:headEnd/>
              <a:tailEnd/>
            </a:ln>
            <a:scene3d>
              <a:camera prst="orthographicFront">
                <a:rot lat="0" lon="0" rev="0"/>
              </a:camera>
              <a:lightRig rig="threePt" dir="t"/>
            </a:scene3d>
          </p:spPr>
          <p:txBody>
            <a:bodyPr>
              <a:spAutoFit/>
            </a:bodyPr>
            <a:lstStyle/>
            <a:p>
              <a:pPr algn="ctr">
                <a:spcBef>
                  <a:spcPct val="50000"/>
                </a:spcBef>
                <a:defRPr/>
              </a:pPr>
              <a:r>
                <a:rPr lang="en-US" b="1" dirty="0" err="1" smtClean="0">
                  <a:solidFill>
                    <a:srgbClr val="C5EAFF"/>
                  </a:solidFill>
                  <a:cs typeface="Arial" pitchFamily="34" charset="0"/>
                </a:rPr>
                <a:t>Nucloron</a:t>
              </a:r>
              <a:r>
                <a:rPr lang="en-US" b="1" dirty="0">
                  <a:solidFill>
                    <a:srgbClr val="C5EAFF"/>
                  </a:solidFill>
                  <a:cs typeface="Arial" pitchFamily="34" charset="0"/>
                </a:rPr>
                <a:t> </a:t>
              </a:r>
              <a:r>
                <a:rPr lang="en-US" b="1" dirty="0" smtClean="0">
                  <a:solidFill>
                    <a:srgbClr val="C5EAFF"/>
                  </a:solidFill>
                  <a:cs typeface="Arial" pitchFamily="34" charset="0"/>
                </a:rPr>
                <a:t> 0</a:t>
              </a:r>
              <a:r>
                <a:rPr lang="ru-RU" b="1" dirty="0" smtClean="0">
                  <a:solidFill>
                    <a:srgbClr val="C5EAFF"/>
                  </a:solidFill>
                  <a:cs typeface="Arial" pitchFamily="34" charset="0"/>
                </a:rPr>
                <a:t>.</a:t>
              </a:r>
              <a:r>
                <a:rPr lang="en-US" b="1" dirty="0" smtClean="0">
                  <a:solidFill>
                    <a:srgbClr val="C5EAFF"/>
                  </a:solidFill>
                  <a:cs typeface="Arial" pitchFamily="34" charset="0"/>
                </a:rPr>
                <a:t>6</a:t>
              </a:r>
              <a:r>
                <a:rPr lang="en-US" b="1" dirty="0">
                  <a:solidFill>
                    <a:srgbClr val="C5EAFF"/>
                  </a:solidFill>
                  <a:cs typeface="Arial" pitchFamily="34" charset="0"/>
                </a:rPr>
                <a:t>-4</a:t>
              </a:r>
              <a:r>
                <a:rPr lang="ru-RU" b="1" dirty="0">
                  <a:solidFill>
                    <a:srgbClr val="C5EAFF"/>
                  </a:solidFill>
                  <a:cs typeface="Arial" pitchFamily="34" charset="0"/>
                </a:rPr>
                <a:t>.</a:t>
              </a:r>
              <a:r>
                <a:rPr lang="en-US" b="1" dirty="0">
                  <a:solidFill>
                    <a:srgbClr val="C5EAFF"/>
                  </a:solidFill>
                  <a:cs typeface="Arial" pitchFamily="34" charset="0"/>
                </a:rPr>
                <a:t>5 </a:t>
              </a:r>
              <a:r>
                <a:rPr lang="en-US" b="1" dirty="0" err="1" smtClean="0">
                  <a:solidFill>
                    <a:srgbClr val="C5EAFF"/>
                  </a:solidFill>
                  <a:cs typeface="Arial" pitchFamily="34" charset="0"/>
                </a:rPr>
                <a:t>GeV</a:t>
              </a:r>
              <a:r>
                <a:rPr lang="en-US" b="1" dirty="0" smtClean="0">
                  <a:solidFill>
                    <a:srgbClr val="C5EAFF"/>
                  </a:solidFill>
                  <a:cs typeface="Arial" pitchFamily="34" charset="0"/>
                </a:rPr>
                <a:t>/u</a:t>
              </a:r>
              <a:endParaRPr lang="ru-RU" b="1" dirty="0">
                <a:solidFill>
                  <a:srgbClr val="C5EAFF"/>
                </a:solidFill>
                <a:cs typeface="Arial" pitchFamily="34" charset="0"/>
              </a:endParaRPr>
            </a:p>
          </p:txBody>
        </p:sp>
        <p:cxnSp>
          <p:nvCxnSpPr>
            <p:cNvPr id="74" name="Straight Arrow Connector 5"/>
            <p:cNvCxnSpPr>
              <a:cxnSpLocks noChangeShapeType="1"/>
            </p:cNvCxnSpPr>
            <p:nvPr/>
          </p:nvCxnSpPr>
          <p:spPr bwMode="auto">
            <a:xfrm>
              <a:off x="3863459" y="3464573"/>
              <a:ext cx="528728" cy="297119"/>
            </a:xfrm>
            <a:prstGeom prst="straightConnector1">
              <a:avLst/>
            </a:prstGeom>
            <a:noFill/>
            <a:ln w="25400">
              <a:solidFill>
                <a:srgbClr val="66CC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75" name="Oval 27"/>
            <p:cNvSpPr>
              <a:spLocks noChangeArrowheads="1"/>
            </p:cNvSpPr>
            <p:nvPr/>
          </p:nvSpPr>
          <p:spPr bwMode="auto">
            <a:xfrm rot="21237547">
              <a:off x="4366389" y="3665724"/>
              <a:ext cx="1713492" cy="419264"/>
            </a:xfrm>
            <a:prstGeom prst="ellipse">
              <a:avLst/>
            </a:prstGeom>
            <a:noFill/>
            <a:ln w="38100">
              <a:solidFill>
                <a:srgbClr val="0000FF">
                  <a:alpha val="62000"/>
                </a:srgbClr>
              </a:solidFill>
              <a:round/>
              <a:headEnd/>
              <a:tailEnd/>
            </a:ln>
            <a:scene3d>
              <a:camera prst="orthographicFront">
                <a:rot lat="0" lon="0" rev="21180000"/>
              </a:camera>
              <a:lightRig rig="threePt" dir="t"/>
            </a:scene3d>
          </p:spPr>
          <p:txBody>
            <a:bodyPr wrap="none" anchor="ctr"/>
            <a:lstStyle/>
            <a:p>
              <a:pPr>
                <a:defRPr/>
              </a:pPr>
              <a:endParaRPr lang="en-US">
                <a:cs typeface="SimSun" charset="0"/>
              </a:endParaRPr>
            </a:p>
          </p:txBody>
        </p:sp>
      </p:grpSp>
      <p:grpSp>
        <p:nvGrpSpPr>
          <p:cNvPr id="18435" name="Группа 18434"/>
          <p:cNvGrpSpPr/>
          <p:nvPr/>
        </p:nvGrpSpPr>
        <p:grpSpPr>
          <a:xfrm>
            <a:off x="478507" y="3508164"/>
            <a:ext cx="2381272" cy="1269253"/>
            <a:chOff x="478507" y="3508164"/>
            <a:chExt cx="2381272" cy="1269253"/>
          </a:xfrm>
        </p:grpSpPr>
        <p:grpSp>
          <p:nvGrpSpPr>
            <p:cNvPr id="76" name="Group 39"/>
            <p:cNvGrpSpPr>
              <a:grpSpLocks/>
            </p:cNvGrpSpPr>
            <p:nvPr/>
          </p:nvGrpSpPr>
          <p:grpSpPr bwMode="auto">
            <a:xfrm>
              <a:off x="478507" y="3508164"/>
              <a:ext cx="1315065" cy="936800"/>
              <a:chOff x="2401751" y="4349960"/>
              <a:chExt cx="1315125" cy="936803"/>
            </a:xfrm>
          </p:grpSpPr>
          <p:pic>
            <p:nvPicPr>
              <p:cNvPr id="7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1751" y="4419278"/>
                <a:ext cx="1234933" cy="867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 name="TextBox 41"/>
              <p:cNvSpPr txBox="1">
                <a:spLocks noChangeArrowheads="1"/>
              </p:cNvSpPr>
              <p:nvPr/>
            </p:nvSpPr>
            <p:spPr bwMode="auto">
              <a:xfrm>
                <a:off x="3019217" y="4349960"/>
                <a:ext cx="697659" cy="369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800" b="1" dirty="0">
                    <a:solidFill>
                      <a:srgbClr val="FF0000"/>
                    </a:solidFill>
                    <a:ea typeface="SimSun" charset="0"/>
                  </a:rPr>
                  <a:t>MPD</a:t>
                </a:r>
              </a:p>
            </p:txBody>
          </p:sp>
        </p:grpSp>
        <p:cxnSp>
          <p:nvCxnSpPr>
            <p:cNvPr id="79" name="Straight Arrow Connector 37"/>
            <p:cNvCxnSpPr>
              <a:cxnSpLocks noChangeShapeType="1"/>
              <a:stCxn id="77" idx="3"/>
            </p:cNvCxnSpPr>
            <p:nvPr/>
          </p:nvCxnSpPr>
          <p:spPr bwMode="auto">
            <a:xfrm>
              <a:off x="1713384" y="4011223"/>
              <a:ext cx="1146395" cy="766194"/>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cxnSp>
        <p:nvCxnSpPr>
          <p:cNvPr id="82" name="Прямая со стрелкой 81"/>
          <p:cNvCxnSpPr/>
          <p:nvPr/>
        </p:nvCxnSpPr>
        <p:spPr bwMode="auto">
          <a:xfrm>
            <a:off x="5580112" y="4077072"/>
            <a:ext cx="1247639" cy="96914"/>
          </a:xfrm>
          <a:prstGeom prst="straightConnector1">
            <a:avLst/>
          </a:prstGeom>
          <a:solidFill>
            <a:srgbClr val="00B8FF"/>
          </a:solidFill>
          <a:ln w="41275" cap="flat" cmpd="sng" algn="ctr">
            <a:solidFill>
              <a:srgbClr val="3333FF"/>
            </a:solidFill>
            <a:prstDash val="solid"/>
            <a:round/>
            <a:headEnd type="none" w="med" len="med"/>
            <a:tailEnd type="triangle"/>
          </a:ln>
          <a:effectLst/>
        </p:spPr>
      </p:cxnSp>
      <p:sp>
        <p:nvSpPr>
          <p:cNvPr id="83" name="Oval 27"/>
          <p:cNvSpPr>
            <a:spLocks noChangeArrowheads="1"/>
          </p:cNvSpPr>
          <p:nvPr/>
        </p:nvSpPr>
        <p:spPr bwMode="auto">
          <a:xfrm rot="21237547">
            <a:off x="4480391" y="3722812"/>
            <a:ext cx="1464863" cy="288395"/>
          </a:xfrm>
          <a:prstGeom prst="ellipse">
            <a:avLst/>
          </a:prstGeom>
          <a:noFill/>
          <a:ln w="38100">
            <a:solidFill>
              <a:srgbClr val="FF3300">
                <a:alpha val="84000"/>
              </a:srgbClr>
            </a:solidFill>
            <a:round/>
            <a:headEnd/>
            <a:tailEnd/>
          </a:ln>
          <a:scene3d>
            <a:camera prst="orthographicFront">
              <a:rot lat="0" lon="0" rev="21180000"/>
            </a:camera>
            <a:lightRig rig="threePt" dir="t"/>
          </a:scene3d>
        </p:spPr>
        <p:txBody>
          <a:bodyPr wrap="none" anchor="ctr"/>
          <a:lstStyle/>
          <a:p>
            <a:pPr>
              <a:defRPr/>
            </a:pPr>
            <a:endParaRPr lang="en-US">
              <a:cs typeface="SimSun" charset="0"/>
            </a:endParaRPr>
          </a:p>
        </p:txBody>
      </p:sp>
      <p:grpSp>
        <p:nvGrpSpPr>
          <p:cNvPr id="84" name="Группа 83"/>
          <p:cNvGrpSpPr/>
          <p:nvPr/>
        </p:nvGrpSpPr>
        <p:grpSpPr>
          <a:xfrm>
            <a:off x="4039856" y="4261371"/>
            <a:ext cx="979964" cy="433911"/>
            <a:chOff x="5975148" y="5641482"/>
            <a:chExt cx="979964" cy="433911"/>
          </a:xfrm>
        </p:grpSpPr>
        <p:cxnSp>
          <p:nvCxnSpPr>
            <p:cNvPr id="85" name="Прямая со стрелкой 84"/>
            <p:cNvCxnSpPr/>
            <p:nvPr/>
          </p:nvCxnSpPr>
          <p:spPr bwMode="auto">
            <a:xfrm>
              <a:off x="6610433" y="5646569"/>
              <a:ext cx="344679" cy="428824"/>
            </a:xfrm>
            <a:prstGeom prst="straightConnector1">
              <a:avLst/>
            </a:prstGeom>
            <a:solidFill>
              <a:srgbClr val="00B8FF"/>
            </a:solidFill>
            <a:ln w="41275" cap="flat" cmpd="sng" algn="ctr">
              <a:solidFill>
                <a:srgbClr val="FF0000">
                  <a:alpha val="70000"/>
                </a:srgbClr>
              </a:solidFill>
              <a:prstDash val="solid"/>
              <a:round/>
              <a:headEnd type="none" w="med" len="med"/>
              <a:tailEnd type="triangle"/>
            </a:ln>
            <a:effectLst/>
          </p:spPr>
        </p:cxnSp>
        <p:cxnSp>
          <p:nvCxnSpPr>
            <p:cNvPr id="86" name="Прямая со стрелкой 85"/>
            <p:cNvCxnSpPr/>
            <p:nvPr/>
          </p:nvCxnSpPr>
          <p:spPr bwMode="auto">
            <a:xfrm flipH="1">
              <a:off x="5975148" y="5641482"/>
              <a:ext cx="618457" cy="305308"/>
            </a:xfrm>
            <a:prstGeom prst="straightConnector1">
              <a:avLst/>
            </a:prstGeom>
            <a:solidFill>
              <a:srgbClr val="00B8FF"/>
            </a:solidFill>
            <a:ln w="41275" cap="flat" cmpd="sng" algn="ctr">
              <a:solidFill>
                <a:srgbClr val="FF0000">
                  <a:alpha val="70000"/>
                </a:srgbClr>
              </a:solidFill>
              <a:prstDash val="solid"/>
              <a:round/>
              <a:headEnd type="none" w="med" len="med"/>
              <a:tailEnd type="triangle"/>
            </a:ln>
            <a:effectLst/>
          </p:spPr>
        </p:cxnSp>
      </p:grpSp>
      <p:grpSp>
        <p:nvGrpSpPr>
          <p:cNvPr id="87" name="Группа 86"/>
          <p:cNvGrpSpPr/>
          <p:nvPr/>
        </p:nvGrpSpPr>
        <p:grpSpPr>
          <a:xfrm>
            <a:off x="5977667" y="3546249"/>
            <a:ext cx="1441077" cy="430887"/>
            <a:chOff x="5977667" y="3546249"/>
            <a:chExt cx="1441077" cy="430887"/>
          </a:xfrm>
        </p:grpSpPr>
        <p:sp>
          <p:nvSpPr>
            <p:cNvPr id="88" name="Text Box 23"/>
            <p:cNvSpPr txBox="1">
              <a:spLocks noChangeArrowheads="1"/>
            </p:cNvSpPr>
            <p:nvPr/>
          </p:nvSpPr>
          <p:spPr bwMode="auto">
            <a:xfrm>
              <a:off x="6261244" y="3546249"/>
              <a:ext cx="1157500" cy="430887"/>
            </a:xfrm>
            <a:prstGeom prst="rect">
              <a:avLst/>
            </a:prstGeom>
            <a:solidFill>
              <a:schemeClr val="accent5">
                <a:lumMod val="60000"/>
                <a:lumOff val="40000"/>
              </a:schemeClr>
            </a:solidFill>
            <a:ln w="9525">
              <a:noFill/>
              <a:miter lim="800000"/>
              <a:headEnd/>
              <a:tailEnd/>
            </a:ln>
            <a:scene3d>
              <a:camera prst="orthographicFront">
                <a:rot lat="0" lon="0" rev="0"/>
              </a:camera>
              <a:lightRig rig="threePt" dir="t"/>
            </a:scene3d>
          </p:spPr>
          <p:txBody>
            <a:bodyPr lIns="0" tIns="0" rIns="0" bIns="0">
              <a:spAutoFit/>
            </a:bodyPr>
            <a:lstStyle/>
            <a:p>
              <a:pPr algn="ctr">
                <a:defRPr/>
              </a:pPr>
              <a:r>
                <a:rPr lang="en-US" sz="1400" b="1" dirty="0" err="1" smtClean="0">
                  <a:solidFill>
                    <a:srgbClr val="000090"/>
                  </a:solidFill>
                  <a:latin typeface="Arial"/>
                  <a:cs typeface="Arial"/>
                </a:rPr>
                <a:t>Linac</a:t>
              </a:r>
              <a:r>
                <a:rPr lang="en-US" sz="1400" b="1" dirty="0" smtClean="0">
                  <a:solidFill>
                    <a:srgbClr val="000090"/>
                  </a:solidFill>
                  <a:latin typeface="Arial"/>
                  <a:cs typeface="Arial"/>
                </a:rPr>
                <a:t> LU-20 (</a:t>
              </a:r>
              <a:r>
                <a:rPr lang="en-US" sz="1400" b="1" dirty="0">
                  <a:solidFill>
                    <a:srgbClr val="000090"/>
                  </a:solidFill>
                  <a:latin typeface="Arial"/>
                  <a:cs typeface="Arial"/>
                </a:rPr>
                <a:t>5</a:t>
              </a:r>
              <a:r>
                <a:rPr lang="ru-RU" sz="1400" b="1" dirty="0">
                  <a:solidFill>
                    <a:srgbClr val="000090"/>
                  </a:solidFill>
                  <a:latin typeface="Arial"/>
                  <a:cs typeface="Arial"/>
                </a:rPr>
                <a:t> </a:t>
              </a:r>
              <a:r>
                <a:rPr lang="en-US" sz="1400" b="1" dirty="0" smtClean="0">
                  <a:solidFill>
                    <a:srgbClr val="000090"/>
                  </a:solidFill>
                  <a:latin typeface="Arial"/>
                  <a:cs typeface="Arial"/>
                </a:rPr>
                <a:t>MeV/u)</a:t>
              </a:r>
              <a:endParaRPr lang="ru-RU" sz="1400" b="1" dirty="0">
                <a:solidFill>
                  <a:srgbClr val="000090"/>
                </a:solidFill>
                <a:latin typeface="Arial"/>
                <a:cs typeface="Arial"/>
              </a:endParaRPr>
            </a:p>
          </p:txBody>
        </p:sp>
        <p:cxnSp>
          <p:nvCxnSpPr>
            <p:cNvPr id="89" name="Прямая со стрелкой 88"/>
            <p:cNvCxnSpPr/>
            <p:nvPr/>
          </p:nvCxnSpPr>
          <p:spPr bwMode="auto">
            <a:xfrm flipH="1">
              <a:off x="5977667" y="3786743"/>
              <a:ext cx="405321" cy="2297"/>
            </a:xfrm>
            <a:prstGeom prst="straightConnector1">
              <a:avLst/>
            </a:prstGeom>
            <a:solidFill>
              <a:srgbClr val="00B8FF"/>
            </a:solidFill>
            <a:ln w="41275" cap="flat" cmpd="sng" algn="ctr">
              <a:solidFill>
                <a:srgbClr val="3333FF"/>
              </a:solidFill>
              <a:prstDash val="solid"/>
              <a:round/>
              <a:headEnd type="none" w="med" len="med"/>
              <a:tailEnd type="triangle"/>
            </a:ln>
            <a:effectLst/>
          </p:spPr>
        </p:cxnSp>
      </p:grpSp>
      <p:grpSp>
        <p:nvGrpSpPr>
          <p:cNvPr id="90" name="Группа 89"/>
          <p:cNvGrpSpPr/>
          <p:nvPr/>
        </p:nvGrpSpPr>
        <p:grpSpPr>
          <a:xfrm>
            <a:off x="6938976" y="2376565"/>
            <a:ext cx="2195732" cy="1843484"/>
            <a:chOff x="6938976" y="2376565"/>
            <a:chExt cx="2195732" cy="1843484"/>
          </a:xfrm>
        </p:grpSpPr>
        <p:sp>
          <p:nvSpPr>
            <p:cNvPr id="91" name="TextBox 1"/>
            <p:cNvSpPr txBox="1">
              <a:spLocks noChangeArrowheads="1"/>
            </p:cNvSpPr>
            <p:nvPr/>
          </p:nvSpPr>
          <p:spPr bwMode="auto">
            <a:xfrm>
              <a:off x="7414049" y="2376565"/>
              <a:ext cx="170761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600" b="1" dirty="0" smtClean="0">
                  <a:solidFill>
                    <a:srgbClr val="FFFF00"/>
                  </a:solidFill>
                  <a:ea typeface="SimSun" charset="0"/>
                  <a:cs typeface="Arial" charset="0"/>
                </a:rPr>
                <a:t>Fixed target experiments</a:t>
              </a:r>
              <a:endParaRPr kumimoji="0" lang="en-US" altLang="ru-RU" sz="1600" b="1" dirty="0">
                <a:solidFill>
                  <a:srgbClr val="FFFF00"/>
                </a:solidFill>
                <a:ea typeface="SimSun" charset="0"/>
                <a:cs typeface="Arial" charset="0"/>
              </a:endParaRPr>
            </a:p>
          </p:txBody>
        </p:sp>
        <p:grpSp>
          <p:nvGrpSpPr>
            <p:cNvPr id="92" name="Group 33"/>
            <p:cNvGrpSpPr>
              <a:grpSpLocks/>
            </p:cNvGrpSpPr>
            <p:nvPr/>
          </p:nvGrpSpPr>
          <p:grpSpPr bwMode="auto">
            <a:xfrm>
              <a:off x="6938976" y="2932582"/>
              <a:ext cx="2195732" cy="1287467"/>
              <a:chOff x="4759865" y="1100666"/>
              <a:chExt cx="2195484" cy="1288471"/>
            </a:xfrm>
          </p:grpSpPr>
          <p:grpSp>
            <p:nvGrpSpPr>
              <p:cNvPr id="93" name="Group 34"/>
              <p:cNvGrpSpPr>
                <a:grpSpLocks/>
              </p:cNvGrpSpPr>
              <p:nvPr/>
            </p:nvGrpSpPr>
            <p:grpSpPr bwMode="auto">
              <a:xfrm>
                <a:off x="4759865" y="1100666"/>
                <a:ext cx="2195484" cy="1288471"/>
                <a:chOff x="4759865" y="1100666"/>
                <a:chExt cx="2195484" cy="1288471"/>
              </a:xfrm>
            </p:grpSpPr>
            <p:pic>
              <p:nvPicPr>
                <p:cNvPr id="95" name="Picture 12" descr="C:\Users\Yury\Documents\Suzdal\BM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7923" y="1100666"/>
                  <a:ext cx="1707426" cy="106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6" name="Straight Arrow Connector 37"/>
                <p:cNvCxnSpPr>
                  <a:cxnSpLocks noChangeShapeType="1"/>
                </p:cNvCxnSpPr>
                <p:nvPr/>
              </p:nvCxnSpPr>
              <p:spPr bwMode="auto">
                <a:xfrm flipH="1">
                  <a:off x="4759865" y="2035822"/>
                  <a:ext cx="488058" cy="353315"/>
                </a:xfrm>
                <a:prstGeom prst="straightConnector1">
                  <a:avLst/>
                </a:prstGeom>
                <a:noFill/>
                <a:ln w="47625">
                  <a:solidFill>
                    <a:srgbClr val="FFFF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sp>
            <p:nvSpPr>
              <p:cNvPr id="94" name="TextBox 35"/>
              <p:cNvSpPr txBox="1">
                <a:spLocks noChangeArrowheads="1"/>
              </p:cNvSpPr>
              <p:nvPr/>
            </p:nvSpPr>
            <p:spPr bwMode="auto">
              <a:xfrm>
                <a:off x="5188176" y="1857541"/>
                <a:ext cx="934766" cy="36962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800" b="1" dirty="0">
                    <a:solidFill>
                      <a:srgbClr val="FFFF00"/>
                    </a:solidFill>
                    <a:ea typeface="SimSun" charset="0"/>
                  </a:rPr>
                  <a:t>BM@N</a:t>
                </a:r>
              </a:p>
            </p:txBody>
          </p:sp>
        </p:grpSp>
      </p:grpSp>
      <p:grpSp>
        <p:nvGrpSpPr>
          <p:cNvPr id="97" name="Группа 96"/>
          <p:cNvGrpSpPr/>
          <p:nvPr/>
        </p:nvGrpSpPr>
        <p:grpSpPr>
          <a:xfrm>
            <a:off x="4091756" y="2817768"/>
            <a:ext cx="1910100" cy="943924"/>
            <a:chOff x="4091756" y="2817768"/>
            <a:chExt cx="1910100" cy="943924"/>
          </a:xfrm>
        </p:grpSpPr>
        <p:cxnSp>
          <p:nvCxnSpPr>
            <p:cNvPr id="98" name="Прямая со стрелкой 97"/>
            <p:cNvCxnSpPr/>
            <p:nvPr/>
          </p:nvCxnSpPr>
          <p:spPr bwMode="auto">
            <a:xfrm flipH="1">
              <a:off x="5019820" y="3254637"/>
              <a:ext cx="69502" cy="507055"/>
            </a:xfrm>
            <a:prstGeom prst="straightConnector1">
              <a:avLst/>
            </a:prstGeom>
            <a:solidFill>
              <a:srgbClr val="00B8FF"/>
            </a:solidFill>
            <a:ln w="28575" cap="flat" cmpd="sng" algn="ctr">
              <a:solidFill>
                <a:srgbClr val="FF0000">
                  <a:alpha val="70000"/>
                </a:srgbClr>
              </a:solidFill>
              <a:prstDash val="solid"/>
              <a:round/>
              <a:headEnd type="none" w="med" len="med"/>
              <a:tailEnd type="triangle"/>
            </a:ln>
            <a:effectLst/>
          </p:spPr>
        </p:cxnSp>
        <p:sp>
          <p:nvSpPr>
            <p:cNvPr id="99" name="Text Box 23"/>
            <p:cNvSpPr txBox="1">
              <a:spLocks noChangeArrowheads="1"/>
            </p:cNvSpPr>
            <p:nvPr/>
          </p:nvSpPr>
          <p:spPr bwMode="auto">
            <a:xfrm>
              <a:off x="4091756" y="2817768"/>
              <a:ext cx="1910100" cy="430887"/>
            </a:xfrm>
            <a:prstGeom prst="rect">
              <a:avLst/>
            </a:prstGeom>
            <a:solidFill>
              <a:schemeClr val="accent5">
                <a:lumMod val="60000"/>
                <a:lumOff val="40000"/>
              </a:schemeClr>
            </a:solidFill>
            <a:ln w="9525">
              <a:solidFill>
                <a:srgbClr val="FF0000"/>
              </a:solidFill>
              <a:miter lim="800000"/>
              <a:headEnd/>
              <a:tailEnd/>
            </a:ln>
            <a:scene3d>
              <a:camera prst="orthographicFront">
                <a:rot lat="0" lon="0" rev="0"/>
              </a:camera>
              <a:lightRig rig="threePt" dir="t"/>
            </a:scene3d>
          </p:spPr>
          <p:txBody>
            <a:bodyPr wrap="square" lIns="0" tIns="0" rIns="0" bIns="0">
              <a:spAutoFit/>
            </a:bodyPr>
            <a:lstStyle/>
            <a:p>
              <a:pPr algn="ctr">
                <a:defRPr/>
              </a:pPr>
              <a:r>
                <a:rPr lang="en-US" sz="1400" b="1" dirty="0" smtClean="0">
                  <a:solidFill>
                    <a:srgbClr val="FF0000"/>
                  </a:solidFill>
                  <a:latin typeface="Arial"/>
                  <a:cs typeface="Arial"/>
                </a:rPr>
                <a:t>Booster synchrotron </a:t>
              </a:r>
            </a:p>
            <a:p>
              <a:pPr algn="ctr">
                <a:defRPr/>
              </a:pPr>
              <a:r>
                <a:rPr lang="en-US" sz="1400" b="1" dirty="0" smtClean="0">
                  <a:solidFill>
                    <a:srgbClr val="FF0000"/>
                  </a:solidFill>
                  <a:latin typeface="Arial"/>
                  <a:cs typeface="Arial"/>
                </a:rPr>
                <a:t>(600</a:t>
              </a:r>
              <a:r>
                <a:rPr lang="ru-RU" sz="1400" b="1" dirty="0" smtClean="0">
                  <a:solidFill>
                    <a:srgbClr val="FF0000"/>
                  </a:solidFill>
                  <a:latin typeface="Arial"/>
                  <a:cs typeface="Arial"/>
                </a:rPr>
                <a:t> </a:t>
              </a:r>
              <a:r>
                <a:rPr lang="en-US" sz="1400" b="1" dirty="0" smtClean="0">
                  <a:solidFill>
                    <a:srgbClr val="FF0000"/>
                  </a:solidFill>
                  <a:latin typeface="Arial"/>
                  <a:cs typeface="Arial"/>
                </a:rPr>
                <a:t>MeV/u)</a:t>
              </a:r>
              <a:endParaRPr lang="ru-RU" sz="1400" b="1" dirty="0">
                <a:solidFill>
                  <a:srgbClr val="FF0000"/>
                </a:solidFill>
                <a:latin typeface="Arial"/>
                <a:cs typeface="Arial"/>
              </a:endParaRPr>
            </a:p>
          </p:txBody>
        </p:sp>
      </p:grpSp>
      <p:grpSp>
        <p:nvGrpSpPr>
          <p:cNvPr id="100" name="Группа 99"/>
          <p:cNvGrpSpPr/>
          <p:nvPr/>
        </p:nvGrpSpPr>
        <p:grpSpPr>
          <a:xfrm>
            <a:off x="5631065" y="3112943"/>
            <a:ext cx="1778212" cy="648749"/>
            <a:chOff x="5631065" y="3112943"/>
            <a:chExt cx="1778212" cy="648749"/>
          </a:xfrm>
        </p:grpSpPr>
        <p:cxnSp>
          <p:nvCxnSpPr>
            <p:cNvPr id="101" name="Прямая со стрелкой 100"/>
            <p:cNvCxnSpPr/>
            <p:nvPr/>
          </p:nvCxnSpPr>
          <p:spPr bwMode="auto">
            <a:xfrm flipH="1">
              <a:off x="5631065" y="3464573"/>
              <a:ext cx="630179" cy="297119"/>
            </a:xfrm>
            <a:prstGeom prst="straightConnector1">
              <a:avLst/>
            </a:prstGeom>
            <a:solidFill>
              <a:srgbClr val="00B8FF"/>
            </a:solidFill>
            <a:ln w="41275" cap="flat" cmpd="sng" algn="ctr">
              <a:solidFill>
                <a:srgbClr val="FF0000">
                  <a:alpha val="70000"/>
                </a:srgbClr>
              </a:solidFill>
              <a:prstDash val="solid"/>
              <a:round/>
              <a:headEnd type="none" w="med" len="med"/>
              <a:tailEnd type="triangle"/>
            </a:ln>
            <a:effectLst/>
          </p:spPr>
        </p:cxnSp>
        <p:sp>
          <p:nvSpPr>
            <p:cNvPr id="102" name="Text Box 23"/>
            <p:cNvSpPr txBox="1">
              <a:spLocks noChangeArrowheads="1"/>
            </p:cNvSpPr>
            <p:nvPr/>
          </p:nvSpPr>
          <p:spPr bwMode="auto">
            <a:xfrm>
              <a:off x="6251777" y="3112943"/>
              <a:ext cx="1157500" cy="430887"/>
            </a:xfrm>
            <a:prstGeom prst="rect">
              <a:avLst/>
            </a:prstGeom>
            <a:solidFill>
              <a:schemeClr val="accent5">
                <a:lumMod val="60000"/>
                <a:lumOff val="40000"/>
              </a:schemeClr>
            </a:solidFill>
            <a:ln w="9525">
              <a:solidFill>
                <a:srgbClr val="FF0000"/>
              </a:solidFill>
              <a:miter lim="800000"/>
              <a:headEnd/>
              <a:tailEnd/>
            </a:ln>
            <a:scene3d>
              <a:camera prst="orthographicFront">
                <a:rot lat="0" lon="0" rev="0"/>
              </a:camera>
              <a:lightRig rig="threePt" dir="t"/>
            </a:scene3d>
          </p:spPr>
          <p:txBody>
            <a:bodyPr lIns="0" tIns="0" rIns="0" bIns="0">
              <a:spAutoFit/>
            </a:bodyPr>
            <a:lstStyle/>
            <a:p>
              <a:pPr algn="ctr">
                <a:defRPr/>
              </a:pPr>
              <a:r>
                <a:rPr lang="en-US" sz="1400" b="1" dirty="0" err="1" smtClean="0">
                  <a:solidFill>
                    <a:srgbClr val="FF0000"/>
                  </a:solidFill>
                  <a:latin typeface="Arial"/>
                  <a:cs typeface="Arial"/>
                </a:rPr>
                <a:t>HILAc</a:t>
              </a:r>
              <a:r>
                <a:rPr lang="en-US" sz="1400" b="1" dirty="0" smtClean="0">
                  <a:solidFill>
                    <a:srgbClr val="FF0000"/>
                  </a:solidFill>
                  <a:latin typeface="Arial"/>
                  <a:cs typeface="Arial"/>
                </a:rPr>
                <a:t> </a:t>
              </a:r>
            </a:p>
            <a:p>
              <a:pPr algn="ctr">
                <a:defRPr/>
              </a:pPr>
              <a:r>
                <a:rPr lang="en-US" sz="1400" b="1" dirty="0" smtClean="0">
                  <a:solidFill>
                    <a:srgbClr val="FF0000"/>
                  </a:solidFill>
                  <a:latin typeface="Arial"/>
                  <a:cs typeface="Arial"/>
                </a:rPr>
                <a:t>(3</a:t>
              </a:r>
              <a:r>
                <a:rPr lang="ru-RU" sz="1400" b="1" dirty="0" smtClean="0">
                  <a:solidFill>
                    <a:srgbClr val="FF0000"/>
                  </a:solidFill>
                  <a:latin typeface="Arial"/>
                  <a:cs typeface="Arial"/>
                </a:rPr>
                <a:t> </a:t>
              </a:r>
              <a:r>
                <a:rPr lang="en-US" sz="1400" b="1" dirty="0" smtClean="0">
                  <a:solidFill>
                    <a:srgbClr val="FF0000"/>
                  </a:solidFill>
                  <a:latin typeface="Arial"/>
                  <a:cs typeface="Arial"/>
                </a:rPr>
                <a:t>MeV/u)</a:t>
              </a:r>
              <a:endParaRPr lang="ru-RU" sz="1400" b="1" dirty="0">
                <a:solidFill>
                  <a:srgbClr val="FF0000"/>
                </a:solidFill>
                <a:latin typeface="Arial"/>
                <a:cs typeface="Arial"/>
              </a:endParaRPr>
            </a:p>
          </p:txBody>
        </p:sp>
      </p:grpSp>
      <p:sp>
        <p:nvSpPr>
          <p:cNvPr id="103" name="TextBox 15"/>
          <p:cNvSpPr txBox="1">
            <a:spLocks noChangeArrowheads="1"/>
          </p:cNvSpPr>
          <p:nvPr/>
        </p:nvSpPr>
        <p:spPr bwMode="auto">
          <a:xfrm>
            <a:off x="5019820" y="673532"/>
            <a:ext cx="365663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2800" b="1" i="1" dirty="0" smtClean="0">
                <a:solidFill>
                  <a:srgbClr val="FF0000"/>
                </a:solidFill>
                <a:ea typeface="SimSun" charset="0"/>
              </a:rPr>
              <a:t>Under construction</a:t>
            </a:r>
            <a:endParaRPr kumimoji="0" lang="en-US" altLang="ru-RU" sz="2800" b="1" i="1" dirty="0">
              <a:solidFill>
                <a:srgbClr val="FF0000"/>
              </a:solidFill>
              <a:ea typeface="SimSun" charset="0"/>
            </a:endParaRPr>
          </a:p>
        </p:txBody>
      </p:sp>
      <p:grpSp>
        <p:nvGrpSpPr>
          <p:cNvPr id="105" name="Группа 104"/>
          <p:cNvGrpSpPr/>
          <p:nvPr/>
        </p:nvGrpSpPr>
        <p:grpSpPr>
          <a:xfrm>
            <a:off x="539551" y="5334877"/>
            <a:ext cx="2232249" cy="430887"/>
            <a:chOff x="6261244" y="3546249"/>
            <a:chExt cx="1676749" cy="430887"/>
          </a:xfrm>
        </p:grpSpPr>
        <p:sp>
          <p:nvSpPr>
            <p:cNvPr id="106" name="Text Box 23"/>
            <p:cNvSpPr txBox="1">
              <a:spLocks noChangeArrowheads="1"/>
            </p:cNvSpPr>
            <p:nvPr/>
          </p:nvSpPr>
          <p:spPr bwMode="auto">
            <a:xfrm>
              <a:off x="6261244" y="3546249"/>
              <a:ext cx="1157500" cy="430887"/>
            </a:xfrm>
            <a:prstGeom prst="rect">
              <a:avLst/>
            </a:prstGeom>
            <a:solidFill>
              <a:schemeClr val="accent5">
                <a:lumMod val="60000"/>
                <a:lumOff val="40000"/>
              </a:schemeClr>
            </a:solidFill>
            <a:ln w="9525">
              <a:noFill/>
              <a:miter lim="800000"/>
              <a:headEnd/>
              <a:tailEnd/>
            </a:ln>
            <a:scene3d>
              <a:camera prst="orthographicFront">
                <a:rot lat="0" lon="0" rev="0"/>
              </a:camera>
              <a:lightRig rig="threePt" dir="t"/>
            </a:scene3d>
          </p:spPr>
          <p:txBody>
            <a:bodyPr lIns="0" tIns="0" rIns="0" bIns="0">
              <a:spAutoFit/>
            </a:bodyPr>
            <a:lstStyle/>
            <a:p>
              <a:pPr algn="ctr">
                <a:defRPr/>
              </a:pPr>
              <a:r>
                <a:rPr lang="en-US" sz="1400" b="1" dirty="0" smtClean="0">
                  <a:solidFill>
                    <a:srgbClr val="FF0000"/>
                  </a:solidFill>
                  <a:latin typeface="Arial"/>
                  <a:cs typeface="Arial"/>
                </a:rPr>
                <a:t>Electron cooler </a:t>
              </a:r>
            </a:p>
            <a:p>
              <a:pPr algn="ctr">
                <a:defRPr/>
              </a:pPr>
              <a:r>
                <a:rPr lang="en-US" sz="1400" b="1" dirty="0" smtClean="0">
                  <a:solidFill>
                    <a:srgbClr val="FF0000"/>
                  </a:solidFill>
                  <a:latin typeface="Arial"/>
                  <a:cs typeface="Arial"/>
                </a:rPr>
                <a:t>(2.5</a:t>
              </a:r>
              <a:r>
                <a:rPr lang="ru-RU" sz="1400" b="1" dirty="0" smtClean="0">
                  <a:solidFill>
                    <a:srgbClr val="FF0000"/>
                  </a:solidFill>
                  <a:latin typeface="Arial"/>
                  <a:cs typeface="Arial"/>
                </a:rPr>
                <a:t> </a:t>
              </a:r>
              <a:r>
                <a:rPr lang="en-US" sz="1400" b="1" dirty="0" smtClean="0">
                  <a:solidFill>
                    <a:srgbClr val="FF0000"/>
                  </a:solidFill>
                  <a:latin typeface="Arial"/>
                  <a:cs typeface="Arial"/>
                </a:rPr>
                <a:t>MeV)</a:t>
              </a:r>
            </a:p>
          </p:txBody>
        </p:sp>
        <p:cxnSp>
          <p:nvCxnSpPr>
            <p:cNvPr id="107" name="Прямая со стрелкой 106"/>
            <p:cNvCxnSpPr/>
            <p:nvPr/>
          </p:nvCxnSpPr>
          <p:spPr bwMode="auto">
            <a:xfrm flipH="1">
              <a:off x="7418744" y="3546249"/>
              <a:ext cx="519249" cy="243347"/>
            </a:xfrm>
            <a:prstGeom prst="straightConnector1">
              <a:avLst/>
            </a:prstGeom>
            <a:solidFill>
              <a:srgbClr val="00B8FF"/>
            </a:solidFill>
            <a:ln w="41275" cap="flat" cmpd="sng" algn="ctr">
              <a:solidFill>
                <a:srgbClr val="FF0000"/>
              </a:solidFill>
              <a:prstDash val="solid"/>
              <a:round/>
              <a:headEnd type="triangle" w="med" len="med"/>
              <a:tailEnd type="none" w="med" len="med"/>
            </a:ln>
            <a:effectLst/>
          </p:spPr>
        </p:cxnSp>
      </p:grpSp>
      <p:grpSp>
        <p:nvGrpSpPr>
          <p:cNvPr id="18440" name="Группа 18439"/>
          <p:cNvGrpSpPr/>
          <p:nvPr/>
        </p:nvGrpSpPr>
        <p:grpSpPr>
          <a:xfrm>
            <a:off x="5212822" y="5238602"/>
            <a:ext cx="2457047" cy="1217488"/>
            <a:chOff x="5212822" y="5238602"/>
            <a:chExt cx="2457047" cy="1217488"/>
          </a:xfrm>
        </p:grpSpPr>
        <p:grpSp>
          <p:nvGrpSpPr>
            <p:cNvPr id="25" name="Группа 24"/>
            <p:cNvGrpSpPr/>
            <p:nvPr/>
          </p:nvGrpSpPr>
          <p:grpSpPr>
            <a:xfrm>
              <a:off x="6369008" y="5551395"/>
              <a:ext cx="1300861" cy="904695"/>
              <a:chOff x="5732557" y="4985026"/>
              <a:chExt cx="1300861" cy="904695"/>
            </a:xfrm>
          </p:grpSpPr>
          <p:pic>
            <p:nvPicPr>
              <p:cNvPr id="80" name="Picture 14" descr="spd0_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2557" y="5055330"/>
                <a:ext cx="1300861" cy="834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 name="TextBox 41"/>
              <p:cNvSpPr txBox="1">
                <a:spLocks noChangeArrowheads="1"/>
              </p:cNvSpPr>
              <p:nvPr/>
            </p:nvSpPr>
            <p:spPr bwMode="auto">
              <a:xfrm>
                <a:off x="6412825" y="4985026"/>
                <a:ext cx="6046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600" b="1" dirty="0">
                    <a:solidFill>
                      <a:srgbClr val="FF0000"/>
                    </a:solidFill>
                    <a:ea typeface="SimSun" charset="0"/>
                  </a:rPr>
                  <a:t>S</a:t>
                </a:r>
                <a:r>
                  <a:rPr kumimoji="0" lang="en-US" altLang="ru-RU" sz="1600" b="1" dirty="0" smtClean="0">
                    <a:solidFill>
                      <a:srgbClr val="FF0000"/>
                    </a:solidFill>
                    <a:ea typeface="SimSun" charset="0"/>
                  </a:rPr>
                  <a:t>PD</a:t>
                </a:r>
                <a:endParaRPr kumimoji="0" lang="en-US" altLang="ru-RU" sz="1600" b="1" dirty="0">
                  <a:solidFill>
                    <a:srgbClr val="FF0000"/>
                  </a:solidFill>
                  <a:ea typeface="SimSun" charset="0"/>
                </a:endParaRPr>
              </a:p>
            </p:txBody>
          </p:sp>
        </p:grpSp>
        <p:cxnSp>
          <p:nvCxnSpPr>
            <p:cNvPr id="115" name="Straight Arrow Connector 37"/>
            <p:cNvCxnSpPr>
              <a:cxnSpLocks noChangeShapeType="1"/>
            </p:cNvCxnSpPr>
            <p:nvPr/>
          </p:nvCxnSpPr>
          <p:spPr bwMode="auto">
            <a:xfrm>
              <a:off x="5212822" y="5238602"/>
              <a:ext cx="1146395" cy="766194"/>
            </a:xfrm>
            <a:prstGeom prst="straightConnector1">
              <a:avLst/>
            </a:prstGeom>
            <a:noFill/>
            <a:ln w="28575">
              <a:solidFill>
                <a:srgbClr val="FF0000"/>
              </a:solidFill>
              <a:round/>
              <a:headEnd type="arrow"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grpSp>
        <p:nvGrpSpPr>
          <p:cNvPr id="18438" name="Группа 18437"/>
          <p:cNvGrpSpPr/>
          <p:nvPr/>
        </p:nvGrpSpPr>
        <p:grpSpPr>
          <a:xfrm rot="21075604">
            <a:off x="2578967" y="5540833"/>
            <a:ext cx="1645761" cy="594375"/>
            <a:chOff x="2390539" y="5535025"/>
            <a:chExt cx="1645761" cy="594375"/>
          </a:xfrm>
        </p:grpSpPr>
        <p:sp>
          <p:nvSpPr>
            <p:cNvPr id="117" name="Text Box 23"/>
            <p:cNvSpPr txBox="1">
              <a:spLocks noChangeArrowheads="1"/>
            </p:cNvSpPr>
            <p:nvPr/>
          </p:nvSpPr>
          <p:spPr bwMode="auto">
            <a:xfrm>
              <a:off x="2390539" y="5535025"/>
              <a:ext cx="467747" cy="215444"/>
            </a:xfrm>
            <a:prstGeom prst="rect">
              <a:avLst/>
            </a:prstGeom>
            <a:noFill/>
            <a:ln w="9525">
              <a:noFill/>
              <a:miter lim="800000"/>
              <a:headEnd/>
              <a:tailEnd/>
            </a:ln>
            <a:scene3d>
              <a:camera prst="orthographicFront">
                <a:rot lat="0" lon="0" rev="0"/>
              </a:camera>
              <a:lightRig rig="threePt" dir="t"/>
            </a:scene3d>
          </p:spPr>
          <p:txBody>
            <a:bodyPr wrap="square" lIns="0" tIns="0" rIns="0" bIns="0">
              <a:spAutoFit/>
            </a:bodyPr>
            <a:lstStyle/>
            <a:p>
              <a:pPr algn="ctr">
                <a:defRPr/>
              </a:pPr>
              <a:r>
                <a:rPr lang="en-US" sz="1400" b="1" dirty="0" smtClean="0">
                  <a:solidFill>
                    <a:schemeClr val="bg1"/>
                  </a:solidFill>
                  <a:latin typeface="Arial"/>
                  <a:cs typeface="Arial"/>
                </a:rPr>
                <a:t>C</a:t>
              </a:r>
            </a:p>
          </p:txBody>
        </p:sp>
        <p:sp>
          <p:nvSpPr>
            <p:cNvPr id="118" name="Text Box 23"/>
            <p:cNvSpPr txBox="1">
              <a:spLocks noChangeArrowheads="1"/>
            </p:cNvSpPr>
            <p:nvPr/>
          </p:nvSpPr>
          <p:spPr bwMode="auto">
            <a:xfrm>
              <a:off x="2529062" y="5695763"/>
              <a:ext cx="412666" cy="215444"/>
            </a:xfrm>
            <a:prstGeom prst="rect">
              <a:avLst/>
            </a:prstGeom>
            <a:noFill/>
            <a:ln w="9525">
              <a:noFill/>
              <a:miter lim="800000"/>
              <a:headEnd/>
              <a:tailEnd/>
            </a:ln>
            <a:scene3d>
              <a:camera prst="orthographicFront">
                <a:rot lat="0" lon="0" rev="0"/>
              </a:camera>
              <a:lightRig rig="threePt" dir="t"/>
            </a:scene3d>
          </p:spPr>
          <p:txBody>
            <a:bodyPr wrap="square" lIns="0" tIns="0" rIns="0" bIns="0">
              <a:spAutoFit/>
            </a:bodyPr>
            <a:lstStyle/>
            <a:p>
              <a:pPr algn="ctr">
                <a:defRPr/>
              </a:pPr>
              <a:r>
                <a:rPr lang="en-US" sz="1400" b="1" dirty="0" smtClean="0">
                  <a:solidFill>
                    <a:schemeClr val="bg1"/>
                  </a:solidFill>
                  <a:latin typeface="Arial"/>
                  <a:cs typeface="Arial"/>
                </a:rPr>
                <a:t>o</a:t>
              </a:r>
            </a:p>
          </p:txBody>
        </p:sp>
        <p:sp>
          <p:nvSpPr>
            <p:cNvPr id="119" name="Text Box 23"/>
            <p:cNvSpPr txBox="1">
              <a:spLocks noChangeArrowheads="1"/>
            </p:cNvSpPr>
            <p:nvPr/>
          </p:nvSpPr>
          <p:spPr bwMode="auto">
            <a:xfrm>
              <a:off x="2696253" y="5806488"/>
              <a:ext cx="412666" cy="215444"/>
            </a:xfrm>
            <a:prstGeom prst="rect">
              <a:avLst/>
            </a:prstGeom>
            <a:noFill/>
            <a:ln w="9525">
              <a:noFill/>
              <a:miter lim="800000"/>
              <a:headEnd/>
              <a:tailEnd/>
            </a:ln>
            <a:scene3d>
              <a:camera prst="orthographicFront">
                <a:rot lat="0" lon="0" rev="0"/>
              </a:camera>
              <a:lightRig rig="threePt" dir="t"/>
            </a:scene3d>
          </p:spPr>
          <p:txBody>
            <a:bodyPr wrap="square" lIns="0" tIns="0" rIns="0" bIns="0">
              <a:spAutoFit/>
            </a:bodyPr>
            <a:lstStyle/>
            <a:p>
              <a:pPr algn="ctr">
                <a:defRPr/>
              </a:pPr>
              <a:r>
                <a:rPr lang="en-US" sz="1400" b="1" dirty="0" smtClean="0">
                  <a:solidFill>
                    <a:schemeClr val="bg1"/>
                  </a:solidFill>
                  <a:latin typeface="Arial"/>
                  <a:cs typeface="Arial"/>
                </a:rPr>
                <a:t>l</a:t>
              </a:r>
            </a:p>
          </p:txBody>
        </p:sp>
        <p:sp>
          <p:nvSpPr>
            <p:cNvPr id="120" name="Text Box 23"/>
            <p:cNvSpPr txBox="1">
              <a:spLocks noChangeArrowheads="1"/>
            </p:cNvSpPr>
            <p:nvPr/>
          </p:nvSpPr>
          <p:spPr bwMode="auto">
            <a:xfrm>
              <a:off x="2859779" y="5845665"/>
              <a:ext cx="412666" cy="215444"/>
            </a:xfrm>
            <a:prstGeom prst="rect">
              <a:avLst/>
            </a:prstGeom>
            <a:noFill/>
            <a:ln w="9525">
              <a:noFill/>
              <a:miter lim="800000"/>
              <a:headEnd/>
              <a:tailEnd/>
            </a:ln>
            <a:scene3d>
              <a:camera prst="orthographicFront">
                <a:rot lat="0" lon="0" rev="0"/>
              </a:camera>
              <a:lightRig rig="threePt" dir="t"/>
            </a:scene3d>
          </p:spPr>
          <p:txBody>
            <a:bodyPr wrap="square" lIns="0" tIns="0" rIns="0" bIns="0">
              <a:spAutoFit/>
            </a:bodyPr>
            <a:lstStyle/>
            <a:p>
              <a:pPr algn="ctr">
                <a:defRPr/>
              </a:pPr>
              <a:r>
                <a:rPr lang="en-US" sz="1400" b="1" dirty="0" smtClean="0">
                  <a:solidFill>
                    <a:schemeClr val="bg1"/>
                  </a:solidFill>
                  <a:latin typeface="Arial"/>
                  <a:cs typeface="Arial"/>
                </a:rPr>
                <a:t>l</a:t>
              </a:r>
            </a:p>
          </p:txBody>
        </p:sp>
        <p:sp>
          <p:nvSpPr>
            <p:cNvPr id="121" name="Text Box 23"/>
            <p:cNvSpPr txBox="1">
              <a:spLocks noChangeArrowheads="1"/>
            </p:cNvSpPr>
            <p:nvPr/>
          </p:nvSpPr>
          <p:spPr bwMode="auto">
            <a:xfrm>
              <a:off x="3028676" y="5897074"/>
              <a:ext cx="412666" cy="215444"/>
            </a:xfrm>
            <a:prstGeom prst="rect">
              <a:avLst/>
            </a:prstGeom>
            <a:noFill/>
            <a:ln w="9525">
              <a:noFill/>
              <a:miter lim="800000"/>
              <a:headEnd/>
              <a:tailEnd/>
            </a:ln>
            <a:scene3d>
              <a:camera prst="orthographicFront">
                <a:rot lat="0" lon="0" rev="0"/>
              </a:camera>
              <a:lightRig rig="threePt" dir="t"/>
            </a:scene3d>
          </p:spPr>
          <p:txBody>
            <a:bodyPr wrap="square" lIns="0" tIns="0" rIns="0" bIns="0">
              <a:spAutoFit/>
            </a:bodyPr>
            <a:lstStyle/>
            <a:p>
              <a:pPr algn="ctr">
                <a:defRPr/>
              </a:pPr>
              <a:r>
                <a:rPr lang="en-US" sz="1400" b="1" dirty="0" err="1" smtClean="0">
                  <a:solidFill>
                    <a:schemeClr val="bg1"/>
                  </a:solidFill>
                  <a:latin typeface="Arial"/>
                  <a:cs typeface="Arial"/>
                </a:rPr>
                <a:t>i</a:t>
              </a:r>
              <a:endParaRPr lang="en-US" sz="1400" b="1" dirty="0" smtClean="0">
                <a:solidFill>
                  <a:schemeClr val="bg1"/>
                </a:solidFill>
                <a:latin typeface="Arial"/>
                <a:cs typeface="Arial"/>
              </a:endParaRPr>
            </a:p>
          </p:txBody>
        </p:sp>
        <p:sp>
          <p:nvSpPr>
            <p:cNvPr id="122" name="Text Box 23"/>
            <p:cNvSpPr txBox="1">
              <a:spLocks noChangeArrowheads="1"/>
            </p:cNvSpPr>
            <p:nvPr/>
          </p:nvSpPr>
          <p:spPr bwMode="auto">
            <a:xfrm>
              <a:off x="3235009" y="5908758"/>
              <a:ext cx="412666" cy="215444"/>
            </a:xfrm>
            <a:prstGeom prst="rect">
              <a:avLst/>
            </a:prstGeom>
            <a:noFill/>
            <a:ln w="9525">
              <a:noFill/>
              <a:miter lim="800000"/>
              <a:headEnd/>
              <a:tailEnd/>
            </a:ln>
            <a:scene3d>
              <a:camera prst="orthographicFront">
                <a:rot lat="0" lon="0" rev="0"/>
              </a:camera>
              <a:lightRig rig="threePt" dir="t"/>
            </a:scene3d>
          </p:spPr>
          <p:txBody>
            <a:bodyPr wrap="square" lIns="0" tIns="0" rIns="0" bIns="0">
              <a:spAutoFit/>
            </a:bodyPr>
            <a:lstStyle/>
            <a:p>
              <a:pPr algn="ctr">
                <a:defRPr/>
              </a:pPr>
              <a:r>
                <a:rPr lang="en-US" sz="1400" b="1" dirty="0" smtClean="0">
                  <a:solidFill>
                    <a:schemeClr val="bg1"/>
                  </a:solidFill>
                  <a:latin typeface="Arial"/>
                  <a:cs typeface="Arial"/>
                </a:rPr>
                <a:t>d</a:t>
              </a:r>
            </a:p>
          </p:txBody>
        </p:sp>
        <p:sp>
          <p:nvSpPr>
            <p:cNvPr id="123" name="Text Box 23"/>
            <p:cNvSpPr txBox="1">
              <a:spLocks noChangeArrowheads="1"/>
            </p:cNvSpPr>
            <p:nvPr/>
          </p:nvSpPr>
          <p:spPr bwMode="auto">
            <a:xfrm>
              <a:off x="3441342" y="5913956"/>
              <a:ext cx="412666" cy="215444"/>
            </a:xfrm>
            <a:prstGeom prst="rect">
              <a:avLst/>
            </a:prstGeom>
            <a:noFill/>
            <a:ln w="9525">
              <a:noFill/>
              <a:miter lim="800000"/>
              <a:headEnd/>
              <a:tailEnd/>
            </a:ln>
            <a:scene3d>
              <a:camera prst="orthographicFront">
                <a:rot lat="0" lon="0" rev="0"/>
              </a:camera>
              <a:lightRig rig="threePt" dir="t"/>
            </a:scene3d>
          </p:spPr>
          <p:txBody>
            <a:bodyPr wrap="square" lIns="0" tIns="0" rIns="0" bIns="0">
              <a:spAutoFit/>
            </a:bodyPr>
            <a:lstStyle/>
            <a:p>
              <a:pPr algn="ctr">
                <a:defRPr/>
              </a:pPr>
              <a:r>
                <a:rPr lang="en-US" sz="1400" b="1" dirty="0" smtClean="0">
                  <a:solidFill>
                    <a:schemeClr val="bg1"/>
                  </a:solidFill>
                  <a:latin typeface="Arial"/>
                  <a:cs typeface="Arial"/>
                </a:rPr>
                <a:t>e</a:t>
              </a:r>
            </a:p>
          </p:txBody>
        </p:sp>
        <p:sp>
          <p:nvSpPr>
            <p:cNvPr id="124" name="Text Box 23"/>
            <p:cNvSpPr txBox="1">
              <a:spLocks noChangeArrowheads="1"/>
            </p:cNvSpPr>
            <p:nvPr/>
          </p:nvSpPr>
          <p:spPr bwMode="auto">
            <a:xfrm>
              <a:off x="3623634" y="5895337"/>
              <a:ext cx="412666" cy="215444"/>
            </a:xfrm>
            <a:prstGeom prst="rect">
              <a:avLst/>
            </a:prstGeom>
            <a:noFill/>
            <a:ln w="9525">
              <a:noFill/>
              <a:miter lim="800000"/>
              <a:headEnd/>
              <a:tailEnd/>
            </a:ln>
            <a:scene3d>
              <a:camera prst="orthographicFront">
                <a:rot lat="0" lon="0" rev="0"/>
              </a:camera>
              <a:lightRig rig="threePt" dir="t"/>
            </a:scene3d>
          </p:spPr>
          <p:txBody>
            <a:bodyPr wrap="square" lIns="0" tIns="0" rIns="0" bIns="0">
              <a:spAutoFit/>
            </a:bodyPr>
            <a:lstStyle/>
            <a:p>
              <a:pPr algn="ctr">
                <a:defRPr/>
              </a:pPr>
              <a:r>
                <a:rPr lang="en-US" sz="1400" b="1" dirty="0" smtClean="0">
                  <a:solidFill>
                    <a:schemeClr val="bg1"/>
                  </a:solidFill>
                  <a:latin typeface="Arial"/>
                  <a:cs typeface="Arial"/>
                </a:rPr>
                <a:t>r</a:t>
              </a:r>
            </a:p>
          </p:txBody>
        </p:sp>
      </p:grpSp>
      <p:cxnSp>
        <p:nvCxnSpPr>
          <p:cNvPr id="127" name="Прямая со стрелкой 126"/>
          <p:cNvCxnSpPr/>
          <p:nvPr/>
        </p:nvCxnSpPr>
        <p:spPr bwMode="auto">
          <a:xfrm>
            <a:off x="5580954" y="4071866"/>
            <a:ext cx="1247639" cy="96914"/>
          </a:xfrm>
          <a:prstGeom prst="straightConnector1">
            <a:avLst/>
          </a:prstGeom>
          <a:solidFill>
            <a:srgbClr val="00B8FF"/>
          </a:solidFill>
          <a:ln w="41275" cap="flat" cmpd="sng" algn="ctr">
            <a:solidFill>
              <a:srgbClr val="FF0000"/>
            </a:solidFill>
            <a:prstDash val="solid"/>
            <a:round/>
            <a:headEnd type="none" w="med" len="med"/>
            <a:tailEnd type="triangle"/>
          </a:ln>
          <a:effectLst/>
        </p:spPr>
      </p:cxnSp>
      <p:sp>
        <p:nvSpPr>
          <p:cNvPr id="128" name="Rectangle 7"/>
          <p:cNvSpPr>
            <a:spLocks noChangeArrowheads="1"/>
          </p:cNvSpPr>
          <p:nvPr/>
        </p:nvSpPr>
        <p:spPr bwMode="auto">
          <a:xfrm>
            <a:off x="-696571" y="1837150"/>
            <a:ext cx="9144000" cy="83099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ctr"/>
            <a:r>
              <a:rPr kumimoji="1" lang="en-US" sz="2400" b="1" dirty="0" smtClean="0">
                <a:solidFill>
                  <a:srgbClr val="0000CC"/>
                </a:solidFill>
                <a:cs typeface="Arial" charset="0"/>
                <a:sym typeface="Apple Chancery" charset="0"/>
              </a:rPr>
              <a:t>1. NICA @ Heavy </a:t>
            </a:r>
            <a:r>
              <a:rPr kumimoji="1" lang="en-US" sz="2400" b="1" dirty="0">
                <a:solidFill>
                  <a:srgbClr val="0000CC"/>
                </a:solidFill>
                <a:cs typeface="Arial" charset="0"/>
                <a:sym typeface="Apple Chancery" charset="0"/>
              </a:rPr>
              <a:t>Ion </a:t>
            </a:r>
            <a:r>
              <a:rPr kumimoji="1" lang="en-US" sz="2400" b="1" dirty="0" smtClean="0">
                <a:solidFill>
                  <a:srgbClr val="0000CC"/>
                </a:solidFill>
                <a:cs typeface="Arial" charset="0"/>
                <a:sym typeface="Apple Chancery" charset="0"/>
              </a:rPr>
              <a:t>mode</a:t>
            </a:r>
          </a:p>
          <a:p>
            <a:pPr marL="342900" indent="-342900" algn="ctr"/>
            <a:r>
              <a:rPr kumimoji="1" lang="en-US" sz="2400" b="1" dirty="0" smtClean="0">
                <a:solidFill>
                  <a:srgbClr val="0000CC"/>
                </a:solidFill>
                <a:cs typeface="Arial" charset="0"/>
                <a:sym typeface="Apple Chancery" charset="0"/>
              </a:rPr>
              <a:t>1</a:t>
            </a:r>
            <a:r>
              <a:rPr kumimoji="1" lang="en-US" sz="2400" b="1" baseline="30000" dirty="0" smtClean="0">
                <a:solidFill>
                  <a:srgbClr val="0000CC"/>
                </a:solidFill>
                <a:cs typeface="Arial" charset="0"/>
                <a:sym typeface="Apple Chancery" charset="0"/>
              </a:rPr>
              <a:t>st</a:t>
            </a:r>
            <a:r>
              <a:rPr kumimoji="1" lang="en-US" sz="2400" b="1" dirty="0" smtClean="0">
                <a:solidFill>
                  <a:srgbClr val="0000CC"/>
                </a:solidFill>
                <a:cs typeface="Arial" charset="0"/>
                <a:sym typeface="Apple Chancery" charset="0"/>
              </a:rPr>
              <a:t> &amp; 2</a:t>
            </a:r>
            <a:r>
              <a:rPr kumimoji="1" lang="en-US" sz="2400" b="1" baseline="30000" dirty="0" smtClean="0">
                <a:solidFill>
                  <a:srgbClr val="0000CC"/>
                </a:solidFill>
                <a:cs typeface="Arial" charset="0"/>
                <a:sym typeface="Apple Chancery" charset="0"/>
              </a:rPr>
              <a:t>nd</a:t>
            </a:r>
            <a:r>
              <a:rPr kumimoji="1" lang="en-US" sz="2400" b="1" dirty="0" smtClean="0">
                <a:solidFill>
                  <a:srgbClr val="0000CC"/>
                </a:solidFill>
                <a:cs typeface="Arial" charset="0"/>
                <a:sym typeface="Apple Chancery" charset="0"/>
              </a:rPr>
              <a:t> Stages </a:t>
            </a:r>
            <a:r>
              <a:rPr kumimoji="1" lang="en-US" sz="2400" b="1" dirty="0">
                <a:solidFill>
                  <a:srgbClr val="0000CC"/>
                </a:solidFill>
                <a:cs typeface="Arial" charset="0"/>
                <a:sym typeface="Apple Chancery" charset="0"/>
              </a:rPr>
              <a:t>of </a:t>
            </a:r>
            <a:r>
              <a:rPr kumimoji="1" lang="en-US" sz="2400" b="1" dirty="0" smtClean="0">
                <a:solidFill>
                  <a:srgbClr val="0000CC"/>
                </a:solidFill>
                <a:cs typeface="Arial" charset="0"/>
                <a:sym typeface="Apple Chancery" charset="0"/>
              </a:rPr>
              <a:t>The Project</a:t>
            </a:r>
            <a:endParaRPr kumimoji="1" lang="en-US" sz="2400" b="1" dirty="0">
              <a:solidFill>
                <a:srgbClr val="0000CC"/>
              </a:solidFill>
              <a:cs typeface="Arial" charset="0"/>
              <a:sym typeface="Apple Chancery"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right)">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wipe(up)">
                                      <p:cBhvr>
                                        <p:cTn id="21" dur="500"/>
                                        <p:tgtEl>
                                          <p:spTgt spid="90"/>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p:cTn id="26" dur="500" decel="50000" fill="hold">
                                          <p:stCondLst>
                                            <p:cond delay="0"/>
                                          </p:stCondLst>
                                        </p:cTn>
                                        <p:tgtEl>
                                          <p:spTgt spid="103"/>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03"/>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03"/>
                                        </p:tgtEl>
                                        <p:attrNameLst>
                                          <p:attrName>ppt_w</p:attrName>
                                        </p:attrNameLst>
                                      </p:cBhvr>
                                      <p:tavLst>
                                        <p:tav tm="0">
                                          <p:val>
                                            <p:strVal val="#ppt_w*.05"/>
                                          </p:val>
                                        </p:tav>
                                        <p:tav tm="100000">
                                          <p:val>
                                            <p:strVal val="#ppt_w"/>
                                          </p:val>
                                        </p:tav>
                                      </p:tavLst>
                                    </p:anim>
                                    <p:anim calcmode="lin" valueType="num">
                                      <p:cBhvr>
                                        <p:cTn id="29" dur="1000" fill="hold"/>
                                        <p:tgtEl>
                                          <p:spTgt spid="103"/>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03"/>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03"/>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03"/>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03"/>
                                        </p:tgtEl>
                                      </p:cBhvr>
                                    </p:animEffec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wipe(up)">
                                      <p:cBhvr>
                                        <p:cTn id="41" dur="500"/>
                                        <p:tgtEl>
                                          <p:spTgt spid="97"/>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par>
                                <p:cTn id="44" presetID="22" presetClass="entr" presetSubtype="2" fill="hold" nodeType="with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wipe(right)">
                                      <p:cBhvr>
                                        <p:cTn id="46" dur="500"/>
                                        <p:tgtEl>
                                          <p:spTgt spid="10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8438"/>
                                        </p:tgtEl>
                                        <p:attrNameLst>
                                          <p:attrName>style.visibility</p:attrName>
                                        </p:attrNameLst>
                                      </p:cBhvr>
                                      <p:to>
                                        <p:strVal val="visible"/>
                                      </p:to>
                                    </p:set>
                                    <p:anim calcmode="lin" valueType="num">
                                      <p:cBhvr>
                                        <p:cTn id="55" dur="500" decel="50000" fill="hold">
                                          <p:stCondLst>
                                            <p:cond delay="0"/>
                                          </p:stCondLst>
                                        </p:cTn>
                                        <p:tgtEl>
                                          <p:spTgt spid="18438"/>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8438"/>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8438"/>
                                        </p:tgtEl>
                                        <p:attrNameLst>
                                          <p:attrName>ppt_w</p:attrName>
                                        </p:attrNameLst>
                                      </p:cBhvr>
                                      <p:tavLst>
                                        <p:tav tm="0">
                                          <p:val>
                                            <p:strVal val="#ppt_w*.05"/>
                                          </p:val>
                                        </p:tav>
                                        <p:tav tm="100000">
                                          <p:val>
                                            <p:strVal val="#ppt_w"/>
                                          </p:val>
                                        </p:tav>
                                      </p:tavLst>
                                    </p:anim>
                                    <p:anim calcmode="lin" valueType="num">
                                      <p:cBhvr>
                                        <p:cTn id="58" dur="1000" fill="hold"/>
                                        <p:tgtEl>
                                          <p:spTgt spid="18438"/>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8438"/>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8438"/>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8438"/>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843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wipe(up)">
                                      <p:cBhvr>
                                        <p:cTn id="67" dur="500"/>
                                        <p:tgtEl>
                                          <p:spTgt spid="8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8435"/>
                                        </p:tgtEl>
                                        <p:attrNameLst>
                                          <p:attrName>style.visibility</p:attrName>
                                        </p:attrNameLst>
                                      </p:cBhvr>
                                      <p:to>
                                        <p:strVal val="visible"/>
                                      </p:to>
                                    </p:set>
                                    <p:animEffect transition="in" filter="wipe(left)">
                                      <p:cBhvr>
                                        <p:cTn id="72" dur="500"/>
                                        <p:tgtEl>
                                          <p:spTgt spid="184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105"/>
                                        </p:tgtEl>
                                        <p:attrNameLst>
                                          <p:attrName>style.visibility</p:attrName>
                                        </p:attrNameLst>
                                      </p:cBhvr>
                                      <p:to>
                                        <p:strVal val="visible"/>
                                      </p:to>
                                    </p:set>
                                    <p:animEffect transition="in" filter="wipe(right)">
                                      <p:cBhvr>
                                        <p:cTn id="77" dur="500"/>
                                        <p:tgtEl>
                                          <p:spTgt spid="10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8440"/>
                                        </p:tgtEl>
                                        <p:attrNameLst>
                                          <p:attrName>style.visibility</p:attrName>
                                        </p:attrNameLst>
                                      </p:cBhvr>
                                      <p:to>
                                        <p:strVal val="visible"/>
                                      </p:to>
                                    </p:set>
                                    <p:animEffect transition="in" filter="wipe(right)">
                                      <p:cBhvr>
                                        <p:cTn id="82"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10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Прямоугольник 4"/>
          <p:cNvSpPr>
            <a:spLocks noChangeArrowheads="1"/>
          </p:cNvSpPr>
          <p:nvPr/>
        </p:nvSpPr>
        <p:spPr bwMode="auto">
          <a:xfrm>
            <a:off x="215775" y="23635"/>
            <a:ext cx="8748713" cy="935641"/>
          </a:xfrm>
          <a:prstGeom prst="rect">
            <a:avLst/>
          </a:prstGeom>
          <a:noFill/>
          <a:ln w="9525">
            <a:noFill/>
            <a:miter lim="800000"/>
            <a:headEnd/>
            <a:tailEnd/>
          </a:ln>
        </p:spPr>
        <p:txBody>
          <a:bodyPr>
            <a:spAutoFit/>
          </a:bodyPr>
          <a:lstStyle/>
          <a:p>
            <a:pPr marL="342900" indent="-342900" algn="ctr">
              <a:lnSpc>
                <a:spcPct val="110000"/>
              </a:lnSpc>
              <a:defRPr/>
            </a:pPr>
            <a:r>
              <a:rPr kumimoji="1" lang="en-US" altLang="ru-RU" sz="2800" b="1" dirty="0" smtClean="0">
                <a:solidFill>
                  <a:srgbClr val="0000CC"/>
                </a:solidFill>
                <a:cs typeface="Arial" pitchFamily="34" charset="0"/>
              </a:rPr>
              <a:t>2</a:t>
            </a:r>
            <a:r>
              <a:rPr lang="en-US" altLang="ru-RU" sz="2800" b="1" dirty="0" smtClean="0">
                <a:solidFill>
                  <a:srgbClr val="0000CC"/>
                </a:solidFill>
              </a:rPr>
              <a:t>. </a:t>
            </a:r>
            <a:r>
              <a:rPr lang="en-US" altLang="ru-RU" sz="2800" b="1" dirty="0">
                <a:solidFill>
                  <a:srgbClr val="0000CC"/>
                </a:solidFill>
              </a:rPr>
              <a:t>NICA construction</a:t>
            </a:r>
          </a:p>
          <a:p>
            <a:pPr algn="ctr"/>
            <a:r>
              <a:rPr lang="en-US" sz="2400" b="1" dirty="0" smtClean="0">
                <a:solidFill>
                  <a:srgbClr val="0000CC"/>
                </a:solidFill>
                <a:cs typeface="Arial" charset="0"/>
                <a:sym typeface="Apple Chancery" charset="0"/>
              </a:rPr>
              <a:t>Status of The Nuclotron</a:t>
            </a:r>
            <a:endParaRPr lang="en-US" sz="2400" b="1" dirty="0">
              <a:solidFill>
                <a:srgbClr val="0000CC"/>
              </a:solidFill>
              <a:cs typeface="Arial" charset="0"/>
              <a:sym typeface="Apple Chancery" charset="0"/>
            </a:endParaRPr>
          </a:p>
        </p:txBody>
      </p:sp>
      <p:pic>
        <p:nvPicPr>
          <p:cNvPr id="77827" name="Рисунок 3" descr="Nuclotron_tunnel_2010.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6363" y="846139"/>
            <a:ext cx="3673549" cy="229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Прямоугольник 2"/>
          <p:cNvSpPr>
            <a:spLocks noChangeArrowheads="1"/>
          </p:cNvSpPr>
          <p:nvPr/>
        </p:nvSpPr>
        <p:spPr bwMode="auto">
          <a:xfrm>
            <a:off x="15156" y="3212976"/>
            <a:ext cx="44128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b="1" dirty="0" smtClean="0">
                <a:latin typeface="Calibri" charset="0"/>
              </a:rPr>
              <a:t>Ion beams for fixed target: p, d, Li, C, </a:t>
            </a:r>
            <a:r>
              <a:rPr lang="en-US" b="1" dirty="0" err="1" smtClean="0">
                <a:latin typeface="Calibri" charset="0"/>
              </a:rPr>
              <a:t>Ar</a:t>
            </a:r>
            <a:r>
              <a:rPr lang="en-US" b="1" dirty="0" smtClean="0">
                <a:latin typeface="Calibri" charset="0"/>
              </a:rPr>
              <a:t>, Fe, … </a:t>
            </a:r>
            <a:r>
              <a:rPr lang="en-US" b="1" dirty="0" err="1" smtClean="0">
                <a:latin typeface="Calibri" charset="0"/>
              </a:rPr>
              <a:t>Xe</a:t>
            </a:r>
            <a:endParaRPr lang="en-US" b="1" dirty="0">
              <a:latin typeface="Calibri" charset="0"/>
            </a:endParaRPr>
          </a:p>
        </p:txBody>
      </p:sp>
      <p:sp>
        <p:nvSpPr>
          <p:cNvPr id="3" name="Прямоугольник 2"/>
          <p:cNvSpPr/>
          <p:nvPr/>
        </p:nvSpPr>
        <p:spPr>
          <a:xfrm>
            <a:off x="0" y="3573016"/>
            <a:ext cx="4139952" cy="1200329"/>
          </a:xfrm>
          <a:prstGeom prst="rect">
            <a:avLst/>
          </a:prstGeom>
        </p:spPr>
        <p:txBody>
          <a:bodyPr wrap="square">
            <a:spAutoFit/>
          </a:bodyPr>
          <a:lstStyle/>
          <a:p>
            <a:r>
              <a:rPr lang="en-US" sz="1800" b="1" dirty="0" err="1" smtClean="0">
                <a:latin typeface="+mn-lt"/>
              </a:rPr>
              <a:t>Nuclotron</a:t>
            </a:r>
            <a:r>
              <a:rPr lang="en-US" sz="1800" b="1" dirty="0" smtClean="0">
                <a:latin typeface="+mn-lt"/>
              </a:rPr>
              <a:t> – 4.5 </a:t>
            </a:r>
            <a:r>
              <a:rPr lang="en-US" sz="1800" b="1" dirty="0" err="1" smtClean="0">
                <a:latin typeface="+mn-lt"/>
              </a:rPr>
              <a:t>AGeV</a:t>
            </a:r>
            <a:r>
              <a:rPr lang="en-US" sz="1800" b="1" dirty="0" smtClean="0">
                <a:latin typeface="+mn-lt"/>
              </a:rPr>
              <a:t>, 251 m.</a:t>
            </a:r>
          </a:p>
          <a:p>
            <a:r>
              <a:rPr lang="en-US" sz="1800" b="1" dirty="0" smtClean="0">
                <a:latin typeface="+mn-lt"/>
              </a:rPr>
              <a:t>superconducting synchrotron. </a:t>
            </a:r>
          </a:p>
          <a:p>
            <a:r>
              <a:rPr lang="en-US" sz="1800" b="1" dirty="0">
                <a:latin typeface="+mn-lt"/>
              </a:rPr>
              <a:t>C</a:t>
            </a:r>
            <a:r>
              <a:rPr lang="en-US" sz="1800" b="1" dirty="0" smtClean="0">
                <a:latin typeface="+mn-lt"/>
              </a:rPr>
              <a:t>ommissioned in 1993, </a:t>
            </a:r>
          </a:p>
          <a:p>
            <a:r>
              <a:rPr lang="en-US" sz="1800" b="1" dirty="0">
                <a:latin typeface="+mn-lt"/>
              </a:rPr>
              <a:t>U</a:t>
            </a:r>
            <a:r>
              <a:rPr lang="en-US" sz="1800" b="1" dirty="0" smtClean="0">
                <a:latin typeface="+mn-lt"/>
              </a:rPr>
              <a:t>pgraded in 2011.</a:t>
            </a:r>
            <a:endParaRPr lang="ru-RU" sz="1800" b="1" dirty="0">
              <a:latin typeface="+mn-lt"/>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9300" y="3501008"/>
            <a:ext cx="4419600" cy="225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4"/>
          <p:cNvSpPr txBox="1">
            <a:spLocks noChangeArrowheads="1"/>
          </p:cNvSpPr>
          <p:nvPr/>
        </p:nvSpPr>
        <p:spPr bwMode="auto">
          <a:xfrm>
            <a:off x="6138937" y="5661248"/>
            <a:ext cx="299124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dirty="0"/>
              <a:t>Adiabatic </a:t>
            </a:r>
            <a:r>
              <a:rPr lang="en-US" dirty="0" err="1"/>
              <a:t>debunching</a:t>
            </a:r>
            <a:r>
              <a:rPr lang="en-US" dirty="0"/>
              <a:t> and recapture at efficiency of about 95% was </a:t>
            </a:r>
            <a:r>
              <a:rPr lang="en-US" dirty="0" smtClean="0"/>
              <a:t>demonstrated</a:t>
            </a:r>
            <a:endParaRPr lang="en-US" dirty="0"/>
          </a:p>
        </p:txBody>
      </p:sp>
      <p:pic>
        <p:nvPicPr>
          <p:cNvPr id="4" name="Изображение 3"/>
          <p:cNvPicPr>
            <a:picLocks noChangeAspect="1"/>
          </p:cNvPicPr>
          <p:nvPr/>
        </p:nvPicPr>
        <p:blipFill>
          <a:blip r:embed="rId6"/>
          <a:stretch>
            <a:fillRect/>
          </a:stretch>
        </p:blipFill>
        <p:spPr>
          <a:xfrm>
            <a:off x="4283968" y="836712"/>
            <a:ext cx="4680520" cy="2403480"/>
          </a:xfrm>
          <a:prstGeom prst="rect">
            <a:avLst/>
          </a:prstGeom>
        </p:spPr>
      </p:pic>
      <p:pic>
        <p:nvPicPr>
          <p:cNvPr id="5" name="Изображение 4"/>
          <p:cNvPicPr>
            <a:picLocks noChangeAspect="1"/>
          </p:cNvPicPr>
          <p:nvPr/>
        </p:nvPicPr>
        <p:blipFill>
          <a:blip r:embed="rId7"/>
          <a:stretch>
            <a:fillRect/>
          </a:stretch>
        </p:blipFill>
        <p:spPr>
          <a:xfrm>
            <a:off x="107504" y="4791844"/>
            <a:ext cx="5820513" cy="2066156"/>
          </a:xfrm>
          <a:prstGeom prst="rect">
            <a:avLst/>
          </a:prstGeom>
        </p:spPr>
      </p:pic>
      <p:pic>
        <p:nvPicPr>
          <p:cNvPr id="7" name="Изображение 6"/>
          <p:cNvPicPr>
            <a:picLocks noChangeAspect="1"/>
          </p:cNvPicPr>
          <p:nvPr/>
        </p:nvPicPr>
        <p:blipFill>
          <a:blip r:embed="rId8"/>
          <a:stretch>
            <a:fillRect/>
          </a:stretch>
        </p:blipFill>
        <p:spPr>
          <a:xfrm>
            <a:off x="1058230" y="2185803"/>
            <a:ext cx="6667500" cy="3009900"/>
          </a:xfrm>
          <a:prstGeom prst="rect">
            <a:avLst/>
          </a:prstGeom>
        </p:spPr>
      </p:pic>
    </p:spTree>
    <p:extLst>
      <p:ext uri="{BB962C8B-B14F-4D97-AF65-F5344CB8AC3E}">
        <p14:creationId xmlns:p14="http://schemas.microsoft.com/office/powerpoint/2010/main" val="312404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07504" y="0"/>
            <a:ext cx="9036496"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Изображение 2"/>
          <p:cNvPicPr>
            <a:picLocks noChangeAspect="1"/>
          </p:cNvPicPr>
          <p:nvPr/>
        </p:nvPicPr>
        <p:blipFill rotWithShape="1">
          <a:blip r:embed="rId4" cstate="print">
            <a:extLst>
              <a:ext uri="{28A0092B-C50C-407E-A947-70E740481C1C}">
                <a14:useLocalDpi xmlns:a14="http://schemas.microsoft.com/office/drawing/2010/main" val="0"/>
              </a:ext>
            </a:extLst>
          </a:blip>
          <a:srcRect t="1" b="11016"/>
          <a:stretch/>
        </p:blipFill>
        <p:spPr>
          <a:xfrm>
            <a:off x="4355976" y="818063"/>
            <a:ext cx="4765408" cy="2826961"/>
          </a:xfrm>
          <a:prstGeom prst="rect">
            <a:avLst/>
          </a:prstGeom>
        </p:spPr>
      </p:pic>
      <p:pic>
        <p:nvPicPr>
          <p:cNvPr id="2" name="Изображение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37" y="813253"/>
            <a:ext cx="4418158" cy="2945438"/>
          </a:xfrm>
          <a:prstGeom prst="rect">
            <a:avLst/>
          </a:prstGeom>
        </p:spPr>
      </p:pic>
      <p:pic>
        <p:nvPicPr>
          <p:cNvPr id="11" name="Picture 3" descr="F:\+=HILAC=\common-view.jpg"/>
          <p:cNvPicPr>
            <a:picLocks noChangeAspect="1" noChangeArrowheads="1"/>
          </p:cNvPicPr>
          <p:nvPr/>
        </p:nvPicPr>
        <p:blipFill>
          <a:blip r:embed="rId6" cstate="screen"/>
          <a:srcRect/>
          <a:stretch>
            <a:fillRect/>
          </a:stretch>
        </p:blipFill>
        <p:spPr bwMode="auto">
          <a:xfrm>
            <a:off x="1468233" y="4328262"/>
            <a:ext cx="6645073" cy="2586846"/>
          </a:xfrm>
          <a:prstGeom prst="rect">
            <a:avLst/>
          </a:prstGeom>
          <a:ln>
            <a:noFill/>
          </a:ln>
          <a:effectLst>
            <a:outerShdw blurRad="292100" dist="139700" dir="2700000" algn="tl" rotWithShape="0">
              <a:srgbClr val="333333">
                <a:alpha val="65000"/>
              </a:srgbClr>
            </a:outerShdw>
            <a:softEdge rad="63500"/>
          </a:effectLst>
        </p:spPr>
      </p:pic>
      <p:sp>
        <p:nvSpPr>
          <p:cNvPr id="56326" name="TextBox 6"/>
          <p:cNvSpPr txBox="1">
            <a:spLocks noChangeArrowheads="1"/>
          </p:cNvSpPr>
          <p:nvPr/>
        </p:nvSpPr>
        <p:spPr bwMode="auto">
          <a:xfrm>
            <a:off x="4404420" y="3179181"/>
            <a:ext cx="4712366" cy="1077913"/>
          </a:xfrm>
          <a:prstGeom prst="rect">
            <a:avLst/>
          </a:prstGeom>
          <a:solidFill>
            <a:srgbClr val="FFFFFF"/>
          </a:solidFill>
          <a:ln w="9525">
            <a:solidFill>
              <a:srgbClr val="FF0000"/>
            </a:solidFill>
            <a:miter lim="800000"/>
            <a:headEnd/>
            <a:tailEnd/>
          </a:ln>
        </p:spPr>
        <p:txBody>
          <a:bodyPr wrap="square">
            <a:spAutoFit/>
          </a:bodyPr>
          <a:lstStyle>
            <a:lvl1pPr>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eaLnBrk="1" hangingPunct="1">
              <a:defRPr/>
            </a:pPr>
            <a:r>
              <a:rPr kumimoji="0" lang="en-GB" b="1" dirty="0" smtClean="0">
                <a:solidFill>
                  <a:srgbClr val="FF0000"/>
                </a:solidFill>
                <a:cs typeface="Arial" panose="020B0604020202020204" pitchFamily="34" charset="0"/>
              </a:rPr>
              <a:t>B= 5.4T reached. </a:t>
            </a:r>
            <a:r>
              <a:rPr kumimoji="0" lang="en-US" b="1" dirty="0" smtClean="0">
                <a:solidFill>
                  <a:srgbClr val="0000CC"/>
                </a:solidFill>
                <a:cs typeface="Arial" panose="020B0604020202020204" pitchFamily="34" charset="0"/>
              </a:rPr>
              <a:t>Test Au beams produced: </a:t>
            </a:r>
          </a:p>
          <a:p>
            <a:pPr eaLnBrk="1" hangingPunct="1">
              <a:defRPr/>
            </a:pPr>
            <a:r>
              <a:rPr kumimoji="0" lang="en-US" b="1" dirty="0" smtClean="0">
                <a:solidFill>
                  <a:srgbClr val="FF0000"/>
                </a:solidFill>
                <a:cs typeface="Arial" panose="020B0604020202020204" pitchFamily="34" charset="0"/>
              </a:rPr>
              <a:t>-</a:t>
            </a:r>
            <a:r>
              <a:rPr kumimoji="0" lang="en-US" b="1" dirty="0" smtClean="0">
                <a:solidFill>
                  <a:srgbClr val="0000CC"/>
                </a:solidFill>
                <a:cs typeface="Arial" panose="020B0604020202020204" pitchFamily="34" charset="0"/>
              </a:rPr>
              <a:t> </a:t>
            </a:r>
            <a:r>
              <a:rPr kumimoji="0" lang="en-US" b="1" dirty="0" smtClean="0">
                <a:solidFill>
                  <a:srgbClr val="FF0000"/>
                </a:solidFill>
                <a:cs typeface="Arial" panose="020B0604020202020204" pitchFamily="34" charset="0"/>
              </a:rPr>
              <a:t>Au</a:t>
            </a:r>
            <a:r>
              <a:rPr kumimoji="0" lang="en-US" b="1" baseline="30000" dirty="0" smtClean="0">
                <a:solidFill>
                  <a:srgbClr val="FF0000"/>
                </a:solidFill>
                <a:cs typeface="Arial" panose="020B0604020202020204" pitchFamily="34" charset="0"/>
              </a:rPr>
              <a:t>30+</a:t>
            </a:r>
            <a:r>
              <a:rPr kumimoji="0" lang="en-US" b="1" dirty="0" smtClean="0">
                <a:solidFill>
                  <a:srgbClr val="FF0000"/>
                </a:solidFill>
                <a:cs typeface="Arial" panose="020B0604020202020204" pitchFamily="34" charset="0"/>
              </a:rPr>
              <a:t> ÷ Au32</a:t>
            </a:r>
            <a:r>
              <a:rPr kumimoji="0" lang="en-US" b="1" baseline="30000" dirty="0" smtClean="0">
                <a:solidFill>
                  <a:srgbClr val="FF0000"/>
                </a:solidFill>
                <a:cs typeface="Arial" panose="020B0604020202020204" pitchFamily="34" charset="0"/>
              </a:rPr>
              <a:t>32+</a:t>
            </a:r>
            <a:r>
              <a:rPr kumimoji="0" lang="en-US" b="1" dirty="0" smtClean="0">
                <a:solidFill>
                  <a:srgbClr val="FF0000"/>
                </a:solidFill>
                <a:cs typeface="Arial" panose="020B0604020202020204" pitchFamily="34" charset="0"/>
              </a:rPr>
              <a:t>, 6*10</a:t>
            </a:r>
            <a:r>
              <a:rPr kumimoji="0" lang="ru-RU" b="1" baseline="30000" dirty="0" smtClean="0">
                <a:solidFill>
                  <a:srgbClr val="FF0000"/>
                </a:solidFill>
                <a:cs typeface="Arial" panose="020B0604020202020204" pitchFamily="34" charset="0"/>
              </a:rPr>
              <a:t>8</a:t>
            </a:r>
            <a:r>
              <a:rPr kumimoji="0" lang="en-US" b="1" dirty="0" smtClean="0">
                <a:solidFill>
                  <a:srgbClr val="FF0000"/>
                </a:solidFill>
                <a:cs typeface="Arial" panose="020B0604020202020204" pitchFamily="34" charset="0"/>
              </a:rPr>
              <a:t>, </a:t>
            </a:r>
            <a:r>
              <a:rPr kumimoji="0" lang="en-US" b="1" dirty="0" err="1" smtClean="0">
                <a:solidFill>
                  <a:srgbClr val="FF0000"/>
                </a:solidFill>
                <a:cs typeface="Arial" panose="020B0604020202020204" pitchFamily="34" charset="0"/>
              </a:rPr>
              <a:t>T</a:t>
            </a:r>
            <a:r>
              <a:rPr kumimoji="0" lang="en-US" b="1" baseline="-25000" dirty="0" err="1" smtClean="0">
                <a:solidFill>
                  <a:srgbClr val="FF0000"/>
                </a:solidFill>
                <a:cs typeface="Arial" panose="020B0604020202020204" pitchFamily="34" charset="0"/>
              </a:rPr>
              <a:t>ionization</a:t>
            </a:r>
            <a:r>
              <a:rPr kumimoji="0" lang="en-US" b="1" dirty="0" smtClean="0">
                <a:solidFill>
                  <a:srgbClr val="FF0000"/>
                </a:solidFill>
                <a:cs typeface="Arial" panose="020B0604020202020204" pitchFamily="34" charset="0"/>
              </a:rPr>
              <a:t>= 20 </a:t>
            </a:r>
            <a:r>
              <a:rPr kumimoji="0" lang="en-US" b="1" dirty="0" err="1" smtClean="0">
                <a:solidFill>
                  <a:srgbClr val="FF0000"/>
                </a:solidFill>
                <a:cs typeface="Arial" panose="020B0604020202020204" pitchFamily="34" charset="0"/>
              </a:rPr>
              <a:t>ms</a:t>
            </a:r>
            <a:r>
              <a:rPr kumimoji="0" lang="en-US" b="1" dirty="0" smtClean="0">
                <a:solidFill>
                  <a:srgbClr val="FF0000"/>
                </a:solidFill>
                <a:cs typeface="Arial" panose="020B0604020202020204" pitchFamily="34" charset="0"/>
              </a:rPr>
              <a:t> for </a:t>
            </a:r>
          </a:p>
          <a:p>
            <a:pPr eaLnBrk="1" hangingPunct="1">
              <a:defRPr/>
            </a:pPr>
            <a:r>
              <a:rPr kumimoji="0" lang="en-US" b="1" dirty="0" smtClean="0">
                <a:solidFill>
                  <a:srgbClr val="FF0000"/>
                </a:solidFill>
                <a:cs typeface="Arial" panose="020B0604020202020204" pitchFamily="34" charset="0"/>
              </a:rPr>
              <a:t>-</a:t>
            </a:r>
            <a:r>
              <a:rPr kumimoji="0" lang="en-US" b="1" dirty="0" smtClean="0">
                <a:solidFill>
                  <a:srgbClr val="0000CC"/>
                </a:solidFill>
                <a:cs typeface="Arial" panose="020B0604020202020204" pitchFamily="34" charset="0"/>
              </a:rPr>
              <a:t> </a:t>
            </a:r>
            <a:r>
              <a:rPr kumimoji="0" lang="en-US" b="1" dirty="0" smtClean="0">
                <a:solidFill>
                  <a:srgbClr val="FF0000"/>
                </a:solidFill>
                <a:cs typeface="Arial" panose="020B0604020202020204" pitchFamily="34" charset="0"/>
              </a:rPr>
              <a:t>Au</a:t>
            </a:r>
            <a:r>
              <a:rPr kumimoji="0" lang="en-US" b="1" baseline="30000" dirty="0" smtClean="0">
                <a:solidFill>
                  <a:srgbClr val="FF0000"/>
                </a:solidFill>
                <a:cs typeface="Arial" panose="020B0604020202020204" pitchFamily="34" charset="0"/>
              </a:rPr>
              <a:t>31+</a:t>
            </a:r>
            <a:r>
              <a:rPr kumimoji="0" lang="en-US" b="1" dirty="0" smtClean="0">
                <a:solidFill>
                  <a:srgbClr val="FF0000"/>
                </a:solidFill>
                <a:cs typeface="Arial" panose="020B0604020202020204" pitchFamily="34" charset="0"/>
              </a:rPr>
              <a:t> -&gt; repetition rate 50 Hz.</a:t>
            </a:r>
          </a:p>
          <a:p>
            <a:pPr eaLnBrk="1" hangingPunct="1">
              <a:defRPr/>
            </a:pPr>
            <a:r>
              <a:rPr kumimoji="0" lang="en-US" b="1" dirty="0" smtClean="0">
                <a:solidFill>
                  <a:srgbClr val="FF0000"/>
                </a:solidFill>
                <a:cs typeface="Arial" panose="020B0604020202020204" pitchFamily="34" charset="0"/>
              </a:rPr>
              <a:t>-</a:t>
            </a:r>
            <a:r>
              <a:rPr kumimoji="0" lang="en-US" b="1" dirty="0" smtClean="0">
                <a:solidFill>
                  <a:srgbClr val="0000CC"/>
                </a:solidFill>
                <a:cs typeface="Arial" panose="020B0604020202020204" pitchFamily="34" charset="0"/>
              </a:rPr>
              <a:t> </a:t>
            </a:r>
            <a:r>
              <a:rPr kumimoji="0" lang="en-US" b="1" dirty="0" smtClean="0">
                <a:solidFill>
                  <a:srgbClr val="FF0000"/>
                </a:solidFill>
                <a:cs typeface="Arial" panose="020B0604020202020204" pitchFamily="34" charset="0"/>
              </a:rPr>
              <a:t>ion beams Au</a:t>
            </a:r>
            <a:r>
              <a:rPr kumimoji="0" lang="en-US" b="1" baseline="30000" dirty="0" smtClean="0">
                <a:solidFill>
                  <a:srgbClr val="FF0000"/>
                </a:solidFill>
                <a:cs typeface="Arial" panose="020B0604020202020204" pitchFamily="34" charset="0"/>
              </a:rPr>
              <a:t>51+</a:t>
            </a:r>
            <a:r>
              <a:rPr kumimoji="0" lang="en-US" b="1" dirty="0" smtClean="0">
                <a:solidFill>
                  <a:srgbClr val="FF0000"/>
                </a:solidFill>
                <a:cs typeface="Arial" panose="020B0604020202020204" pitchFamily="34" charset="0"/>
              </a:rPr>
              <a:t>÷ Au</a:t>
            </a:r>
            <a:r>
              <a:rPr kumimoji="0" lang="en-US" b="1" baseline="30000" dirty="0" smtClean="0">
                <a:solidFill>
                  <a:srgbClr val="FF0000"/>
                </a:solidFill>
                <a:cs typeface="Arial" panose="020B0604020202020204" pitchFamily="34" charset="0"/>
              </a:rPr>
              <a:t>54+ </a:t>
            </a:r>
            <a:r>
              <a:rPr kumimoji="0" lang="en-US" b="1" dirty="0" smtClean="0">
                <a:solidFill>
                  <a:srgbClr val="FF0000"/>
                </a:solidFill>
                <a:cs typeface="Arial" panose="020B0604020202020204" pitchFamily="34" charset="0"/>
              </a:rPr>
              <a:t> are produced.</a:t>
            </a:r>
            <a:endParaRPr kumimoji="0" lang="en-US" b="1" u="sng" dirty="0" smtClean="0">
              <a:solidFill>
                <a:srgbClr val="0000CC"/>
              </a:solidFill>
              <a:cs typeface="Arial" panose="020B0604020202020204" pitchFamily="34" charset="0"/>
            </a:endParaRPr>
          </a:p>
        </p:txBody>
      </p:sp>
      <p:sp>
        <p:nvSpPr>
          <p:cNvPr id="56329" name="TextBox 6"/>
          <p:cNvSpPr txBox="1">
            <a:spLocks noChangeArrowheads="1"/>
          </p:cNvSpPr>
          <p:nvPr/>
        </p:nvSpPr>
        <p:spPr bwMode="auto">
          <a:xfrm>
            <a:off x="-19051" y="3173413"/>
            <a:ext cx="4423471" cy="1077218"/>
          </a:xfrm>
          <a:prstGeom prst="rect">
            <a:avLst/>
          </a:prstGeom>
          <a:solidFill>
            <a:schemeClr val="accent3">
              <a:lumMod val="20000"/>
              <a:lumOff val="80000"/>
            </a:schemeClr>
          </a:solidFill>
          <a:ln w="9525">
            <a:solidFill>
              <a:srgbClr val="FF0000"/>
            </a:solidFill>
            <a:miter lim="800000"/>
            <a:headEnd/>
            <a:tailEnd/>
          </a:ln>
        </p:spPr>
        <p:txBody>
          <a:bodyPr wrap="square">
            <a:spAutoFit/>
          </a:bodyPr>
          <a:lstStyle/>
          <a:p>
            <a:pPr algn="ctr" eaLnBrk="1" hangingPunct="1">
              <a:defRPr/>
            </a:pPr>
            <a:endParaRPr lang="en-US" sz="800" b="1" dirty="0" smtClean="0">
              <a:solidFill>
                <a:srgbClr val="FF0000"/>
              </a:solidFill>
              <a:latin typeface="Arial" pitchFamily="-72" charset="0"/>
              <a:ea typeface="MS PGothic" charset="0"/>
              <a:cs typeface="MS PGothic" charset="0"/>
            </a:endParaRPr>
          </a:p>
          <a:p>
            <a:pPr algn="ctr" eaLnBrk="1" hangingPunct="1">
              <a:defRPr/>
            </a:pPr>
            <a:r>
              <a:rPr lang="en-US" b="1" dirty="0" smtClean="0">
                <a:solidFill>
                  <a:srgbClr val="FF0000"/>
                </a:solidFill>
                <a:latin typeface="Arial" pitchFamily="-72" charset="0"/>
                <a:ea typeface="MS PGothic" charset="0"/>
                <a:cs typeface="MS PGothic" charset="0"/>
              </a:rPr>
              <a:t>Source had been</a:t>
            </a:r>
            <a:r>
              <a:rPr lang="en-US" b="1" dirty="0">
                <a:solidFill>
                  <a:srgbClr val="FF0000"/>
                </a:solidFill>
                <a:latin typeface="Arial" pitchFamily="-72" charset="0"/>
                <a:ea typeface="MS PGothic" charset="0"/>
                <a:cs typeface="MS PGothic" charset="0"/>
              </a:rPr>
              <a:t> </a:t>
            </a:r>
            <a:r>
              <a:rPr lang="en-US" b="1" dirty="0" smtClean="0">
                <a:solidFill>
                  <a:srgbClr val="FF0000"/>
                </a:solidFill>
                <a:latin typeface="Arial" pitchFamily="-72" charset="0"/>
                <a:ea typeface="MS PGothic" charset="0"/>
                <a:cs typeface="MS PGothic" charset="0"/>
              </a:rPr>
              <a:t>commissioned,</a:t>
            </a:r>
          </a:p>
          <a:p>
            <a:pPr algn="ctr" eaLnBrk="1" hangingPunct="1">
              <a:defRPr/>
            </a:pPr>
            <a:r>
              <a:rPr lang="en-US" b="1" dirty="0" smtClean="0">
                <a:solidFill>
                  <a:srgbClr val="FF0000"/>
                </a:solidFill>
                <a:latin typeface="Arial" pitchFamily="-72" charset="0"/>
                <a:ea typeface="MS PGothic" charset="0"/>
                <a:cs typeface="MS PGothic" charset="0"/>
              </a:rPr>
              <a:t>achieved </a:t>
            </a:r>
            <a:r>
              <a:rPr lang="en-US" b="1" dirty="0">
                <a:solidFill>
                  <a:srgbClr val="FF0000"/>
                </a:solidFill>
                <a:latin typeface="Arial" pitchFamily="-72" charset="0"/>
                <a:ea typeface="MS PGothic" charset="0"/>
                <a:cs typeface="MS PGothic" charset="0"/>
              </a:rPr>
              <a:t>10</a:t>
            </a:r>
            <a:r>
              <a:rPr lang="en-US" b="1" baseline="30000" dirty="0">
                <a:solidFill>
                  <a:srgbClr val="FF0000"/>
                </a:solidFill>
                <a:latin typeface="Arial" pitchFamily="-72" charset="0"/>
                <a:ea typeface="MS PGothic" charset="0"/>
                <a:cs typeface="MS PGothic" charset="0"/>
              </a:rPr>
              <a:t>10 </a:t>
            </a:r>
            <a:r>
              <a:rPr lang="en-US" b="1" dirty="0" err="1">
                <a:solidFill>
                  <a:srgbClr val="FF0000"/>
                </a:solidFill>
                <a:latin typeface="Arial" pitchFamily="-72" charset="0"/>
                <a:ea typeface="MS PGothic" charset="0"/>
                <a:cs typeface="MS PGothic" charset="0"/>
              </a:rPr>
              <a:t>deutrons</a:t>
            </a:r>
            <a:r>
              <a:rPr lang="en-US" b="1" dirty="0">
                <a:solidFill>
                  <a:srgbClr val="FF0000"/>
                </a:solidFill>
                <a:latin typeface="Arial" pitchFamily="-72" charset="0"/>
                <a:ea typeface="MS PGothic" charset="0"/>
                <a:cs typeface="MS PGothic" charset="0"/>
              </a:rPr>
              <a:t> pp.</a:t>
            </a:r>
          </a:p>
          <a:p>
            <a:pPr algn="ctr" eaLnBrk="1" hangingPunct="1">
              <a:defRPr/>
            </a:pPr>
            <a:r>
              <a:rPr lang="en-US" b="1" dirty="0">
                <a:solidFill>
                  <a:srgbClr val="FF0000"/>
                </a:solidFill>
                <a:latin typeface="Arial" pitchFamily="-72" charset="0"/>
                <a:ea typeface="MS PGothic" charset="0"/>
                <a:cs typeface="MS PGothic" charset="0"/>
              </a:rPr>
              <a:t>First beam run in </a:t>
            </a:r>
            <a:r>
              <a:rPr lang="en-US" b="1" dirty="0" smtClean="0">
                <a:solidFill>
                  <a:srgbClr val="FF0000"/>
                </a:solidFill>
                <a:latin typeface="Arial" pitchFamily="-72" charset="0"/>
                <a:ea typeface="MS PGothic" charset="0"/>
                <a:cs typeface="MS PGothic" charset="0"/>
              </a:rPr>
              <a:t>June 2016</a:t>
            </a:r>
          </a:p>
          <a:p>
            <a:pPr algn="ctr" eaLnBrk="1" hangingPunct="1">
              <a:defRPr/>
            </a:pPr>
            <a:endParaRPr lang="ru-RU" sz="800" b="1" dirty="0">
              <a:solidFill>
                <a:srgbClr val="FF0000"/>
              </a:solidFill>
              <a:latin typeface="Arial" pitchFamily="-72" charset="0"/>
              <a:ea typeface="MS PGothic" charset="0"/>
              <a:cs typeface="MS PGothic" charset="0"/>
            </a:endParaRPr>
          </a:p>
        </p:txBody>
      </p:sp>
      <p:sp>
        <p:nvSpPr>
          <p:cNvPr id="76806" name="Rectangle 2"/>
          <p:cNvSpPr>
            <a:spLocks noGrp="1" noChangeArrowheads="1"/>
          </p:cNvSpPr>
          <p:nvPr>
            <p:ph type="title" idx="4294967295"/>
          </p:nvPr>
        </p:nvSpPr>
        <p:spPr>
          <a:xfrm>
            <a:off x="0" y="824706"/>
            <a:ext cx="4355976" cy="372046"/>
          </a:xfrm>
          <a:solidFill>
            <a:schemeClr val="accent1">
              <a:lumMod val="20000"/>
              <a:lumOff val="80000"/>
            </a:schemeClr>
          </a:solidFill>
        </p:spPr>
        <p:txBody>
          <a:bodyPr lIns="90000" tIns="46800" rIns="90000" bIns="46800" rtlCol="0">
            <a:normAutofit/>
          </a:bodyPr>
          <a:lstStyle/>
          <a:p>
            <a:pPr eaLnBrk="1" fontAlgn="auto" hangingPunct="1">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dirty="0">
                <a:solidFill>
                  <a:srgbClr val="0000CC"/>
                </a:solidFill>
                <a:ea typeface="+mj-ea"/>
                <a:cs typeface="+mj-cs"/>
              </a:rPr>
              <a:t>Source for polarized particles (SPP)</a:t>
            </a:r>
          </a:p>
        </p:txBody>
      </p:sp>
      <p:sp>
        <p:nvSpPr>
          <p:cNvPr id="26636" name="TextBox 6"/>
          <p:cNvSpPr txBox="1">
            <a:spLocks noChangeArrowheads="1"/>
          </p:cNvSpPr>
          <p:nvPr/>
        </p:nvSpPr>
        <p:spPr bwMode="auto">
          <a:xfrm>
            <a:off x="1547664" y="6246523"/>
            <a:ext cx="3339976" cy="584775"/>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1600" b="1" dirty="0">
                <a:solidFill>
                  <a:srgbClr val="FF0000"/>
                </a:solidFill>
                <a:ea typeface="MS PGothic" charset="-128"/>
                <a:cs typeface="Arial" charset="0"/>
              </a:rPr>
              <a:t>Heavy Ion </a:t>
            </a:r>
            <a:r>
              <a:rPr kumimoji="0" lang="en-US" altLang="ru-RU" sz="1600" b="1" dirty="0" smtClean="0">
                <a:solidFill>
                  <a:srgbClr val="FF0000"/>
                </a:solidFill>
                <a:ea typeface="MS PGothic" charset="-128"/>
                <a:cs typeface="Arial" charset="0"/>
              </a:rPr>
              <a:t>Linear Accelerator under commissioning at </a:t>
            </a:r>
            <a:r>
              <a:rPr kumimoji="0" lang="en-US" altLang="ru-RU" sz="1600" b="1" dirty="0">
                <a:solidFill>
                  <a:srgbClr val="FF0000"/>
                </a:solidFill>
                <a:ea typeface="MS PGothic" charset="-128"/>
                <a:cs typeface="Arial" charset="0"/>
              </a:rPr>
              <a:t>JINR. </a:t>
            </a:r>
            <a:endParaRPr kumimoji="0" lang="ru-RU" altLang="ru-RU" sz="1600" b="1" dirty="0">
              <a:solidFill>
                <a:srgbClr val="FF0000"/>
              </a:solidFill>
              <a:ea typeface="MS PGothic" charset="-128"/>
              <a:cs typeface="Arial" charset="0"/>
            </a:endParaRPr>
          </a:p>
        </p:txBody>
      </p:sp>
      <p:pic>
        <p:nvPicPr>
          <p:cNvPr id="17" name="Picture 6"/>
          <p:cNvPicPr>
            <a:picLocks noChangeAspect="1" noChangeArrowheads="1"/>
          </p:cNvPicPr>
          <p:nvPr/>
        </p:nvPicPr>
        <p:blipFill>
          <a:blip r:embed="rId7"/>
          <a:srcRect/>
          <a:stretch>
            <a:fillRect/>
          </a:stretch>
        </p:blipFill>
        <p:spPr bwMode="auto">
          <a:xfrm>
            <a:off x="6934696" y="4493914"/>
            <a:ext cx="964829" cy="565594"/>
          </a:xfrm>
          <a:prstGeom prst="rect">
            <a:avLst/>
          </a:prstGeom>
          <a:noFill/>
          <a:ln w="9525">
            <a:noFill/>
            <a:miter lim="800000"/>
            <a:headEnd/>
            <a:tailEnd/>
          </a:ln>
          <a:effectLst/>
        </p:spPr>
      </p:pic>
      <p:sp>
        <p:nvSpPr>
          <p:cNvPr id="4" name="Номер слайда 3"/>
          <p:cNvSpPr>
            <a:spLocks noGrp="1"/>
          </p:cNvSpPr>
          <p:nvPr>
            <p:ph type="sldNum" idx="12"/>
          </p:nvPr>
        </p:nvSpPr>
        <p:spPr>
          <a:xfrm>
            <a:off x="7899525" y="6356347"/>
            <a:ext cx="2057400" cy="365125"/>
          </a:xfrm>
        </p:spPr>
        <p:txBody>
          <a:bodyPr/>
          <a:lstStyle/>
          <a:p>
            <a:pPr algn="r">
              <a:defRPr/>
            </a:pPr>
            <a:fld id="{378CF215-0D1A-AE42-BEDD-C78DE5C279FB}" type="slidenum">
              <a:rPr lang="en-US" smtClean="0"/>
              <a:pPr algn="r">
                <a:defRPr/>
              </a:pPr>
              <a:t>7</a:t>
            </a:fld>
            <a:endParaRPr lang="en-US" dirty="0"/>
          </a:p>
        </p:txBody>
      </p:sp>
      <p:sp>
        <p:nvSpPr>
          <p:cNvPr id="76802" name="Rectangle 5"/>
          <p:cNvSpPr>
            <a:spLocks noGrp="1"/>
          </p:cNvSpPr>
          <p:nvPr>
            <p:ph type="title"/>
          </p:nvPr>
        </p:nvSpPr>
        <p:spPr>
          <a:xfrm>
            <a:off x="179512" y="116633"/>
            <a:ext cx="8784976" cy="945454"/>
          </a:xfrm>
        </p:spPr>
        <p:txBody>
          <a:bodyPr rtlCol="0">
            <a:noAutofit/>
          </a:bodyPr>
          <a:lstStyle/>
          <a:p>
            <a:pPr eaLnBrk="1" fontAlgn="auto" hangingPunct="1">
              <a:spcAft>
                <a:spcPts val="0"/>
              </a:spcAft>
              <a:defRPr/>
            </a:pPr>
            <a:r>
              <a:rPr kumimoji="0" lang="en-US" sz="2400" b="1" dirty="0" smtClean="0">
                <a:solidFill>
                  <a:srgbClr val="0B07A7"/>
                </a:solidFill>
                <a:ea typeface="+mj-ea"/>
                <a:cs typeface="+mj-cs"/>
              </a:rPr>
              <a:t>New injection complex of the</a:t>
            </a:r>
            <a:r>
              <a:rPr kumimoji="0" lang="ru-RU" sz="2400" b="1" dirty="0" smtClean="0">
                <a:solidFill>
                  <a:srgbClr val="0B07A7"/>
                </a:solidFill>
                <a:ea typeface="+mj-ea"/>
                <a:cs typeface="+mj-cs"/>
              </a:rPr>
              <a:t> </a:t>
            </a:r>
            <a:r>
              <a:rPr kumimoji="0" lang="en-US" sz="2400" b="1" dirty="0" smtClean="0">
                <a:solidFill>
                  <a:srgbClr val="0B07A7"/>
                </a:solidFill>
                <a:ea typeface="+mj-ea"/>
                <a:cs typeface="+mj-cs"/>
              </a:rPr>
              <a:t>NICA</a:t>
            </a:r>
            <a:r>
              <a:rPr kumimoji="0" lang="ru-RU" sz="2400" b="1" dirty="0" smtClean="0">
                <a:solidFill>
                  <a:srgbClr val="0B07A7"/>
                </a:solidFill>
                <a:ea typeface="+mj-ea"/>
                <a:cs typeface="+mj-cs"/>
              </a:rPr>
              <a:t> </a:t>
            </a:r>
            <a:r>
              <a:rPr kumimoji="0" lang="en-US" sz="2400" b="1" dirty="0" smtClean="0">
                <a:solidFill>
                  <a:srgbClr val="0B07A7"/>
                </a:solidFill>
                <a:ea typeface="+mj-ea"/>
                <a:cs typeface="+mj-cs"/>
              </a:rPr>
              <a:t>(Ion sources</a:t>
            </a:r>
            <a:r>
              <a:rPr kumimoji="0" lang="ru-RU" sz="2400" b="1" dirty="0" smtClean="0">
                <a:solidFill>
                  <a:srgbClr val="0B07A7"/>
                </a:solidFill>
                <a:ea typeface="+mj-ea"/>
                <a:cs typeface="+mj-cs"/>
              </a:rPr>
              <a:t> + </a:t>
            </a:r>
            <a:r>
              <a:rPr kumimoji="0" lang="en-US" sz="2400" b="1" dirty="0" err="1" smtClean="0">
                <a:solidFill>
                  <a:srgbClr val="0B07A7"/>
                </a:solidFill>
                <a:ea typeface="+mj-ea"/>
                <a:cs typeface="+mj-cs"/>
              </a:rPr>
              <a:t>HILAc</a:t>
            </a:r>
            <a:r>
              <a:rPr kumimoji="0" lang="en-US" sz="2400" b="1" dirty="0" smtClean="0">
                <a:solidFill>
                  <a:srgbClr val="0B07A7"/>
                </a:solidFill>
                <a:ea typeface="+mj-ea"/>
                <a:cs typeface="+mj-cs"/>
              </a:rPr>
              <a:t>)</a:t>
            </a:r>
            <a:endParaRPr kumimoji="0" lang="ru-RU" sz="2400" b="1" dirty="0">
              <a:solidFill>
                <a:srgbClr val="0B07A7"/>
              </a:solidFill>
              <a:ea typeface="+mj-ea"/>
              <a:cs typeface="+mj-cs"/>
            </a:endParaRPr>
          </a:p>
        </p:txBody>
      </p:sp>
      <p:sp>
        <p:nvSpPr>
          <p:cNvPr id="19" name="Прямоугольник 4"/>
          <p:cNvSpPr>
            <a:spLocks noChangeArrowheads="1"/>
          </p:cNvSpPr>
          <p:nvPr/>
        </p:nvSpPr>
        <p:spPr bwMode="auto">
          <a:xfrm>
            <a:off x="179512" y="32672"/>
            <a:ext cx="8748713" cy="397032"/>
          </a:xfrm>
          <a:prstGeom prst="rect">
            <a:avLst/>
          </a:prstGeom>
          <a:noFill/>
          <a:ln w="9525">
            <a:noFill/>
            <a:miter lim="800000"/>
            <a:headEnd/>
            <a:tailEnd/>
          </a:ln>
        </p:spPr>
        <p:txBody>
          <a:bodyPr>
            <a:spAutoFit/>
          </a:bodyPr>
          <a:lstStyle/>
          <a:p>
            <a:pPr marL="342900" indent="-342900" algn="ctr">
              <a:lnSpc>
                <a:spcPct val="110000"/>
              </a:lnSpc>
              <a:defRPr/>
            </a:pPr>
            <a:r>
              <a:rPr kumimoji="1" lang="en-US" altLang="ru-RU" sz="1800" b="1" dirty="0" smtClean="0">
                <a:solidFill>
                  <a:srgbClr val="0000CC"/>
                </a:solidFill>
                <a:cs typeface="Arial" pitchFamily="34" charset="0"/>
              </a:rPr>
              <a:t>2</a:t>
            </a:r>
            <a:r>
              <a:rPr lang="en-US" altLang="ru-RU" sz="1800" b="1" dirty="0" smtClean="0">
                <a:solidFill>
                  <a:srgbClr val="0000CC"/>
                </a:solidFill>
              </a:rPr>
              <a:t>. </a:t>
            </a:r>
            <a:r>
              <a:rPr lang="en-US" altLang="ru-RU" sz="1800" b="1" dirty="0">
                <a:solidFill>
                  <a:srgbClr val="0000CC"/>
                </a:solidFill>
              </a:rPr>
              <a:t>NICA construction</a:t>
            </a:r>
          </a:p>
        </p:txBody>
      </p:sp>
      <p:sp>
        <p:nvSpPr>
          <p:cNvPr id="76805" name="Rectangle 2"/>
          <p:cNvSpPr>
            <a:spLocks noGrp="1" noChangeArrowheads="1"/>
          </p:cNvSpPr>
          <p:nvPr>
            <p:ph type="title" idx="4294967295"/>
          </p:nvPr>
        </p:nvSpPr>
        <p:spPr>
          <a:xfrm>
            <a:off x="4347675" y="815181"/>
            <a:ext cx="4793456" cy="381571"/>
          </a:xfrm>
          <a:solidFill>
            <a:schemeClr val="accent1">
              <a:lumMod val="20000"/>
              <a:lumOff val="80000"/>
            </a:schemeClr>
          </a:solidFill>
          <a:ln>
            <a:solidFill>
              <a:schemeClr val="accent1">
                <a:lumMod val="20000"/>
                <a:lumOff val="80000"/>
              </a:schemeClr>
            </a:solidFill>
          </a:ln>
        </p:spPr>
        <p:txBody>
          <a:bodyPr lIns="90000" tIns="46800" rIns="90000" bIns="46800" rtlCol="0">
            <a:normAutofit/>
          </a:bodyPr>
          <a:lstStyle/>
          <a:p>
            <a:pPr eaLnBrk="1" fontAlgn="auto" hangingPunct="1">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1" dirty="0">
                <a:solidFill>
                  <a:srgbClr val="0000CC"/>
                </a:solidFill>
                <a:ea typeface="+mj-ea"/>
                <a:cs typeface="+mj-cs"/>
              </a:rPr>
              <a:t>Heavy ion source: Krion-6T ESIS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10" y="797962"/>
            <a:ext cx="2585670" cy="258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Группа 3"/>
          <p:cNvGrpSpPr/>
          <p:nvPr/>
        </p:nvGrpSpPr>
        <p:grpSpPr>
          <a:xfrm>
            <a:off x="0" y="0"/>
            <a:ext cx="9156526" cy="6831444"/>
            <a:chOff x="0" y="0"/>
            <a:chExt cx="9156526" cy="6831444"/>
          </a:xfrm>
        </p:grpSpPr>
        <p:pic>
          <p:nvPicPr>
            <p:cNvPr id="15" name="Picture 2" descr="UFN_fig5_новая_3"/>
            <p:cNvPicPr>
              <a:picLocks noChangeAspect="1" noChangeArrowheads="1"/>
            </p:cNvPicPr>
            <p:nvPr/>
          </p:nvPicPr>
          <p:blipFill>
            <a:blip r:embed="rId4">
              <a:extLst>
                <a:ext uri="{28A0092B-C50C-407E-A947-70E740481C1C}">
                  <a14:useLocalDpi xmlns:a14="http://schemas.microsoft.com/office/drawing/2010/main" val="0"/>
                </a:ext>
              </a:extLst>
            </a:blip>
            <a:srcRect l="74187"/>
            <a:stretch>
              <a:fillRect/>
            </a:stretch>
          </p:blipFill>
          <p:spPr bwMode="auto">
            <a:xfrm>
              <a:off x="5037056" y="512504"/>
              <a:ext cx="1259632" cy="2871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37" y="845547"/>
              <a:ext cx="2078549" cy="1727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p:cNvSpPr>
            <p:nvPr/>
          </p:nvSpPr>
          <p:spPr bwMode="auto">
            <a:xfrm>
              <a:off x="1519583" y="1866462"/>
              <a:ext cx="3536594" cy="1057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Georgia" charset="0"/>
                  <a:ea typeface="MS PGothic" charset="0"/>
                  <a:cs typeface="Georgia" charset="0"/>
                </a:defRPr>
              </a:lvl1pPr>
              <a:lvl2pPr>
                <a:defRPr sz="2800">
                  <a:solidFill>
                    <a:schemeClr val="tx1"/>
                  </a:solidFill>
                  <a:latin typeface="Georgia" charset="0"/>
                  <a:ea typeface="MS PGothic" charset="0"/>
                  <a:cs typeface="Georgia" charset="0"/>
                </a:defRPr>
              </a:lvl2pPr>
              <a:lvl3pPr>
                <a:defRPr sz="2400">
                  <a:solidFill>
                    <a:schemeClr val="tx1"/>
                  </a:solidFill>
                  <a:latin typeface="Georgia" charset="0"/>
                  <a:ea typeface="MS PGothic" charset="0"/>
                  <a:cs typeface="Georgia" charset="0"/>
                </a:defRPr>
              </a:lvl3pPr>
              <a:lvl4pPr>
                <a:defRPr sz="2000">
                  <a:solidFill>
                    <a:schemeClr val="tx1"/>
                  </a:solidFill>
                  <a:latin typeface="Georgia" charset="0"/>
                  <a:ea typeface="MS PGothic" charset="0"/>
                  <a:cs typeface="Georgia" charset="0"/>
                </a:defRPr>
              </a:lvl4pPr>
              <a:lvl5pPr>
                <a:defRPr sz="2000">
                  <a:solidFill>
                    <a:schemeClr val="tx1"/>
                  </a:solidFill>
                  <a:latin typeface="Georgia" charset="0"/>
                  <a:ea typeface="MS PGothic" charset="0"/>
                  <a:cs typeface="Georgia" charset="0"/>
                </a:defRPr>
              </a:lvl5pPr>
              <a:lvl6pPr eaLnBrk="0" fontAlgn="base" hangingPunct="0">
                <a:spcAft>
                  <a:spcPct val="0"/>
                </a:spcAft>
                <a:buFont typeface="Arial" charset="0"/>
                <a:buChar char="»"/>
                <a:defRPr sz="2000">
                  <a:solidFill>
                    <a:schemeClr val="tx1"/>
                  </a:solidFill>
                  <a:latin typeface="Georgia" charset="0"/>
                  <a:ea typeface="MS PGothic" charset="0"/>
                  <a:cs typeface="Georgia" charset="0"/>
                </a:defRPr>
              </a:lvl6pPr>
              <a:lvl7pPr eaLnBrk="0" fontAlgn="base" hangingPunct="0">
                <a:spcAft>
                  <a:spcPct val="0"/>
                </a:spcAft>
                <a:buFont typeface="Arial" charset="0"/>
                <a:buChar char="»"/>
                <a:defRPr sz="2000">
                  <a:solidFill>
                    <a:schemeClr val="tx1"/>
                  </a:solidFill>
                  <a:latin typeface="Georgia" charset="0"/>
                  <a:ea typeface="MS PGothic" charset="0"/>
                  <a:cs typeface="Georgia" charset="0"/>
                </a:defRPr>
              </a:lvl7pPr>
              <a:lvl8pPr eaLnBrk="0" fontAlgn="base" hangingPunct="0">
                <a:spcAft>
                  <a:spcPct val="0"/>
                </a:spcAft>
                <a:buFont typeface="Arial" charset="0"/>
                <a:buChar char="»"/>
                <a:defRPr sz="2000">
                  <a:solidFill>
                    <a:schemeClr val="tx1"/>
                  </a:solidFill>
                  <a:latin typeface="Georgia" charset="0"/>
                  <a:ea typeface="MS PGothic" charset="0"/>
                  <a:cs typeface="Georgia" charset="0"/>
                </a:defRPr>
              </a:lvl8pPr>
              <a:lvl9pPr eaLnBrk="0" fontAlgn="base" hangingPunct="0">
                <a:spcAft>
                  <a:spcPct val="0"/>
                </a:spcAft>
                <a:buFont typeface="Arial" charset="0"/>
                <a:buChar char="»"/>
                <a:defRPr sz="2000">
                  <a:solidFill>
                    <a:schemeClr val="tx1"/>
                  </a:solidFill>
                  <a:latin typeface="Georgia" charset="0"/>
                  <a:ea typeface="MS PGothic" charset="0"/>
                  <a:cs typeface="Georgia" charset="0"/>
                </a:defRPr>
              </a:lvl9pPr>
            </a:lstStyle>
            <a:p>
              <a:pPr eaLnBrk="0" hangingPunct="0">
                <a:spcBef>
                  <a:spcPct val="20000"/>
                </a:spcBef>
              </a:pPr>
              <a:r>
                <a:rPr lang="en-US" sz="1800" b="1" dirty="0" smtClean="0">
                  <a:solidFill>
                    <a:srgbClr val="000099"/>
                  </a:solidFill>
                  <a:latin typeface="+mn-lt"/>
                </a:rPr>
                <a:t>Max. B field = 2T</a:t>
              </a:r>
            </a:p>
            <a:p>
              <a:pPr eaLnBrk="0" hangingPunct="0">
                <a:spcBef>
                  <a:spcPct val="20000"/>
                </a:spcBef>
              </a:pPr>
              <a:r>
                <a:rPr lang="en-US" sz="1800" b="1" dirty="0" smtClean="0">
                  <a:solidFill>
                    <a:srgbClr val="000099"/>
                  </a:solidFill>
                  <a:latin typeface="+mn-lt"/>
                </a:rPr>
                <a:t>Ramp rate – up to 4 T/s @ 1 Hz</a:t>
              </a:r>
            </a:p>
            <a:p>
              <a:pPr eaLnBrk="0" hangingPunct="0">
                <a:spcBef>
                  <a:spcPct val="20000"/>
                </a:spcBef>
              </a:pPr>
              <a:r>
                <a:rPr lang="en-US" sz="1800" b="1" dirty="0" smtClean="0">
                  <a:solidFill>
                    <a:srgbClr val="000099"/>
                  </a:solidFill>
                  <a:latin typeface="+mn-lt"/>
                </a:rPr>
                <a:t>two-phase </a:t>
              </a:r>
              <a:r>
                <a:rPr lang="en-US" sz="1800" b="1" dirty="0" err="1" smtClean="0">
                  <a:solidFill>
                    <a:srgbClr val="000099"/>
                  </a:solidFill>
                  <a:latin typeface="+mn-lt"/>
                </a:rPr>
                <a:t>LHe</a:t>
              </a:r>
              <a:r>
                <a:rPr lang="en-US" sz="1800" b="1" dirty="0" smtClean="0">
                  <a:solidFill>
                    <a:srgbClr val="000099"/>
                  </a:solidFill>
                  <a:latin typeface="+mn-lt"/>
                </a:rPr>
                <a:t> @ 4.5K</a:t>
              </a:r>
              <a:endParaRPr lang="en-GB" sz="1800" b="1" dirty="0">
                <a:solidFill>
                  <a:srgbClr val="000099"/>
                </a:solidFill>
                <a:latin typeface="+mn-lt"/>
              </a:endParaRPr>
            </a:p>
          </p:txBody>
        </p:sp>
        <p:pic>
          <p:nvPicPr>
            <p:cNvPr id="23" name="Picture 2" descr="E:\Мои документы\NICA\foto\Коллайдер\модуль с диполем\DSC01395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26" y="3329588"/>
              <a:ext cx="2383053" cy="3488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3" name="Прямоугольник 1"/>
            <p:cNvSpPr>
              <a:spLocks noChangeArrowheads="1"/>
            </p:cNvSpPr>
            <p:nvPr/>
          </p:nvSpPr>
          <p:spPr bwMode="auto">
            <a:xfrm>
              <a:off x="2080128" y="992192"/>
              <a:ext cx="22275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800" dirty="0" smtClean="0"/>
                <a:t>“</a:t>
              </a:r>
              <a:r>
                <a:rPr lang="en-US" sz="1800" b="1" dirty="0" smtClean="0"/>
                <a:t>Nuclotron-type”</a:t>
              </a:r>
            </a:p>
            <a:p>
              <a:pPr algn="ctr"/>
              <a:r>
                <a:rPr lang="en-US" sz="1800" b="1" dirty="0" smtClean="0"/>
                <a:t> SC hollow cable</a:t>
              </a:r>
              <a:endParaRPr lang="en-US" sz="1800" b="1" dirty="0">
                <a:solidFill>
                  <a:srgbClr val="FF0000"/>
                </a:solidFill>
              </a:endParaRPr>
            </a:p>
          </p:txBody>
        </p:sp>
        <p:pic>
          <p:nvPicPr>
            <p:cNvPr id="29" name="Picture 3" descr="NICA_header_blue.tif"/>
            <p:cNvPicPr>
              <a:picLocks noChangeAspect="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2"/>
            <p:cNvSpPr txBox="1">
              <a:spLocks noChangeArrowheads="1"/>
            </p:cNvSpPr>
            <p:nvPr/>
          </p:nvSpPr>
          <p:spPr bwMode="auto">
            <a:xfrm>
              <a:off x="12526" y="274742"/>
              <a:ext cx="9144000" cy="523220"/>
            </a:xfrm>
            <a:prstGeom prst="rect">
              <a:avLst/>
            </a:prstGeom>
            <a:noFill/>
            <a:ln w="9525">
              <a:noFill/>
              <a:miter lim="800000"/>
              <a:headEnd/>
              <a:tailEnd/>
            </a:ln>
          </p:spPr>
          <p:txBody>
            <a:bodyPr>
              <a:spAutoFit/>
            </a:bodyPr>
            <a:lstStyle/>
            <a:p>
              <a:pPr algn="ctr"/>
              <a:r>
                <a:rPr lang="en-US" sz="2400" b="1" dirty="0">
                  <a:solidFill>
                    <a:srgbClr val="000090"/>
                  </a:solidFill>
                </a:rPr>
                <a:t>S</a:t>
              </a:r>
              <a:r>
                <a:rPr lang="en-US" sz="2400" b="1" dirty="0" smtClean="0">
                  <a:solidFill>
                    <a:srgbClr val="000090"/>
                  </a:solidFill>
                </a:rPr>
                <a:t>uperconducting </a:t>
              </a:r>
              <a:r>
                <a:rPr lang="en-US" sz="2400" b="1" dirty="0" err="1" smtClean="0">
                  <a:solidFill>
                    <a:srgbClr val="000090"/>
                  </a:solidFill>
                </a:rPr>
                <a:t>superferric</a:t>
              </a:r>
              <a:r>
                <a:rPr lang="en-US" sz="2400" b="1" dirty="0">
                  <a:solidFill>
                    <a:srgbClr val="000090"/>
                  </a:solidFill>
                </a:rPr>
                <a:t> </a:t>
              </a:r>
              <a:r>
                <a:rPr lang="en-US" sz="2400" b="1" dirty="0" smtClean="0">
                  <a:solidFill>
                    <a:srgbClr val="000090"/>
                  </a:solidFill>
                  <a:latin typeface="+mn-lt"/>
                </a:rPr>
                <a:t>“</a:t>
              </a:r>
              <a:r>
                <a:rPr lang="en-US" sz="2400" b="1" dirty="0" err="1" smtClean="0">
                  <a:solidFill>
                    <a:srgbClr val="000090"/>
                  </a:solidFill>
                  <a:latin typeface="+mn-lt"/>
                </a:rPr>
                <a:t>Dubna</a:t>
              </a:r>
              <a:r>
                <a:rPr lang="en-US" sz="2400" b="1" dirty="0" smtClean="0">
                  <a:solidFill>
                    <a:srgbClr val="000090"/>
                  </a:solidFill>
                  <a:latin typeface="+mn-lt"/>
                </a:rPr>
                <a:t> </a:t>
              </a:r>
              <a:r>
                <a:rPr lang="en-US" sz="2400" b="1" dirty="0" smtClean="0">
                  <a:solidFill>
                    <a:srgbClr val="000090"/>
                  </a:solidFill>
                </a:rPr>
                <a:t>magnets</a:t>
              </a:r>
              <a:r>
                <a:rPr lang="en-US" sz="2800" b="1" dirty="0" smtClean="0">
                  <a:solidFill>
                    <a:srgbClr val="000090"/>
                  </a:solidFill>
                </a:rPr>
                <a:t>”</a:t>
              </a:r>
              <a:endParaRPr lang="en-US" sz="2800" b="1" dirty="0">
                <a:solidFill>
                  <a:srgbClr val="000090"/>
                </a:solidFill>
                <a:latin typeface="+mn-lt"/>
              </a:endParaRPr>
            </a:p>
          </p:txBody>
        </p:sp>
        <p:sp>
          <p:nvSpPr>
            <p:cNvPr id="13" name="Прямоугольник 4"/>
            <p:cNvSpPr>
              <a:spLocks noChangeArrowheads="1"/>
            </p:cNvSpPr>
            <p:nvPr/>
          </p:nvSpPr>
          <p:spPr bwMode="auto">
            <a:xfrm>
              <a:off x="179512" y="32672"/>
              <a:ext cx="8748713" cy="397032"/>
            </a:xfrm>
            <a:prstGeom prst="rect">
              <a:avLst/>
            </a:prstGeom>
            <a:noFill/>
            <a:ln w="9525">
              <a:noFill/>
              <a:miter lim="800000"/>
              <a:headEnd/>
              <a:tailEnd/>
            </a:ln>
          </p:spPr>
          <p:txBody>
            <a:bodyPr>
              <a:spAutoFit/>
            </a:bodyPr>
            <a:lstStyle/>
            <a:p>
              <a:pPr marL="342900" indent="-342900" algn="ctr">
                <a:lnSpc>
                  <a:spcPct val="110000"/>
                </a:lnSpc>
                <a:defRPr/>
              </a:pPr>
              <a:r>
                <a:rPr kumimoji="1" lang="en-US" altLang="ru-RU" sz="1800" b="1" dirty="0" smtClean="0">
                  <a:solidFill>
                    <a:srgbClr val="0000CC"/>
                  </a:solidFill>
                  <a:cs typeface="Arial" pitchFamily="34" charset="0"/>
                </a:rPr>
                <a:t>2</a:t>
              </a:r>
              <a:r>
                <a:rPr lang="en-US" altLang="ru-RU" sz="1800" b="1" dirty="0" smtClean="0">
                  <a:solidFill>
                    <a:srgbClr val="0000CC"/>
                  </a:solidFill>
                </a:rPr>
                <a:t>. </a:t>
              </a:r>
              <a:r>
                <a:rPr lang="en-US" altLang="ru-RU" sz="1800" b="1" dirty="0">
                  <a:solidFill>
                    <a:srgbClr val="0000CC"/>
                  </a:solidFill>
                </a:rPr>
                <a:t>NICA construction</a:t>
              </a:r>
            </a:p>
          </p:txBody>
        </p:sp>
        <p:grpSp>
          <p:nvGrpSpPr>
            <p:cNvPr id="3" name="Группа 2"/>
            <p:cNvGrpSpPr/>
            <p:nvPr/>
          </p:nvGrpSpPr>
          <p:grpSpPr>
            <a:xfrm>
              <a:off x="2340283" y="3326161"/>
              <a:ext cx="6763699" cy="3505283"/>
              <a:chOff x="2340283" y="3326161"/>
              <a:chExt cx="6763699" cy="3505283"/>
            </a:xfrm>
          </p:grpSpPr>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0283" y="3326161"/>
                <a:ext cx="6763699" cy="349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6012160" y="6431334"/>
                <a:ext cx="2304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2000" b="1" dirty="0" smtClean="0">
                    <a:solidFill>
                      <a:schemeClr val="bg1"/>
                    </a:solidFill>
                    <a:latin typeface="Century Gothic" pitchFamily="34" charset="0"/>
                    <a:ea typeface="MS PGothic" pitchFamily="34" charset="-128"/>
                  </a:rPr>
                  <a:t>The Magnet Plant</a:t>
                </a:r>
                <a:endParaRPr lang="ru-RU" altLang="ru-RU" sz="2000" b="1" dirty="0">
                  <a:solidFill>
                    <a:schemeClr val="bg1"/>
                  </a:solidFill>
                  <a:latin typeface="Century Gothic" pitchFamily="34" charset="0"/>
                  <a:ea typeface="MS PGothic" pitchFamily="34" charset="-128"/>
                </a:endParaRPr>
              </a:p>
            </p:txBody>
          </p:sp>
        </p:grpSp>
      </p:grpSp>
      <p:pic>
        <p:nvPicPr>
          <p:cNvPr id="32" name="Picture 18" descr="quad_GSI_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6673" y="3356767"/>
            <a:ext cx="2112258" cy="15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4"/>
          <p:cNvSpPr>
            <a:spLocks noChangeArrowheads="1"/>
          </p:cNvSpPr>
          <p:nvPr/>
        </p:nvSpPr>
        <p:spPr bwMode="auto">
          <a:xfrm>
            <a:off x="6992547" y="988099"/>
            <a:ext cx="2189744" cy="28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ru-RU" b="1" dirty="0" smtClean="0">
                <a:solidFill>
                  <a:schemeClr val="bg1"/>
                </a:solidFill>
                <a:latin typeface="+mn-lt"/>
              </a:rPr>
              <a:t>Booster dipole</a:t>
            </a:r>
            <a:endParaRPr lang="en-US" altLang="ru-RU" b="1" dirty="0">
              <a:solidFill>
                <a:schemeClr val="bg1"/>
              </a:solidFill>
              <a:latin typeface="+mn-lt"/>
            </a:endParaRPr>
          </a:p>
        </p:txBody>
      </p:sp>
      <p:sp>
        <p:nvSpPr>
          <p:cNvPr id="37" name="Rectangle 14"/>
          <p:cNvSpPr>
            <a:spLocks noChangeArrowheads="1"/>
          </p:cNvSpPr>
          <p:nvPr/>
        </p:nvSpPr>
        <p:spPr bwMode="auto">
          <a:xfrm>
            <a:off x="2387482" y="3309639"/>
            <a:ext cx="1854214" cy="157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ru-RU" b="1" dirty="0" smtClean="0">
                <a:solidFill>
                  <a:schemeClr val="bg1"/>
                </a:solidFill>
                <a:latin typeface="+mn-lt"/>
              </a:rPr>
              <a:t>Booster</a:t>
            </a:r>
          </a:p>
          <a:p>
            <a:pPr algn="ctr"/>
            <a:endParaRPr lang="en-US" altLang="ru-RU" b="1" dirty="0">
              <a:solidFill>
                <a:schemeClr val="bg1"/>
              </a:solidFill>
              <a:latin typeface="+mn-lt"/>
            </a:endParaRPr>
          </a:p>
          <a:p>
            <a:pPr algn="ctr"/>
            <a:endParaRPr lang="en-US" altLang="ru-RU" b="1" dirty="0" smtClean="0">
              <a:solidFill>
                <a:schemeClr val="bg1"/>
              </a:solidFill>
              <a:latin typeface="+mn-lt"/>
            </a:endParaRPr>
          </a:p>
          <a:p>
            <a:pPr algn="ctr"/>
            <a:endParaRPr lang="en-US" altLang="ru-RU" b="1" dirty="0">
              <a:solidFill>
                <a:schemeClr val="bg1"/>
              </a:solidFill>
              <a:latin typeface="+mn-lt"/>
            </a:endParaRPr>
          </a:p>
          <a:p>
            <a:pPr algn="ctr"/>
            <a:endParaRPr lang="en-US" altLang="ru-RU" b="1" dirty="0" smtClean="0">
              <a:solidFill>
                <a:schemeClr val="bg1"/>
              </a:solidFill>
              <a:latin typeface="+mn-lt"/>
            </a:endParaRPr>
          </a:p>
          <a:p>
            <a:pPr algn="ctr"/>
            <a:r>
              <a:rPr lang="en-US" altLang="ru-RU" b="1" dirty="0" smtClean="0">
                <a:solidFill>
                  <a:schemeClr val="bg1"/>
                </a:solidFill>
                <a:latin typeface="+mn-lt"/>
              </a:rPr>
              <a:t> quadrupole lens</a:t>
            </a:r>
            <a:endParaRPr lang="en-US" altLang="ru-RU" b="1" dirty="0">
              <a:solidFill>
                <a:schemeClr val="bg1"/>
              </a:solidFill>
              <a:latin typeface="+mn-lt"/>
            </a:endParaRPr>
          </a:p>
        </p:txBody>
      </p:sp>
      <p:sp>
        <p:nvSpPr>
          <p:cNvPr id="38" name="Rectangle 14"/>
          <p:cNvSpPr>
            <a:spLocks noChangeArrowheads="1"/>
          </p:cNvSpPr>
          <p:nvPr/>
        </p:nvSpPr>
        <p:spPr bwMode="auto">
          <a:xfrm>
            <a:off x="246406" y="3296031"/>
            <a:ext cx="1854214" cy="62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ru-RU" b="1" dirty="0" smtClean="0">
                <a:solidFill>
                  <a:schemeClr val="bg1"/>
                </a:solidFill>
                <a:latin typeface="+mn-lt"/>
              </a:rPr>
              <a:t>Collider</a:t>
            </a:r>
          </a:p>
          <a:p>
            <a:pPr algn="ctr"/>
            <a:r>
              <a:rPr lang="en-US" altLang="ru-RU" b="1" dirty="0" smtClean="0">
                <a:solidFill>
                  <a:schemeClr val="bg1"/>
                </a:solidFill>
                <a:latin typeface="+mn-lt"/>
              </a:rPr>
              <a:t> “twin” dipoles</a:t>
            </a:r>
            <a:endParaRPr lang="en-US" altLang="ru-RU" b="1" dirty="0">
              <a:solidFill>
                <a:schemeClr val="bg1"/>
              </a:solidFill>
              <a:latin typeface="+mn-lt"/>
            </a:endParaRPr>
          </a:p>
        </p:txBody>
      </p:sp>
    </p:spTree>
    <p:extLst>
      <p:ext uri="{BB962C8B-B14F-4D97-AF65-F5344CB8AC3E}">
        <p14:creationId xmlns:p14="http://schemas.microsoft.com/office/powerpoint/2010/main" val="1735985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3" name="Группа 10"/>
          <p:cNvGrpSpPr>
            <a:grpSpLocks/>
          </p:cNvGrpSpPr>
          <p:nvPr/>
        </p:nvGrpSpPr>
        <p:grpSpPr bwMode="auto">
          <a:xfrm>
            <a:off x="1042988" y="1033465"/>
            <a:ext cx="6970712" cy="5132387"/>
            <a:chOff x="842963" y="790575"/>
            <a:chExt cx="7510462" cy="5610225"/>
          </a:xfrm>
        </p:grpSpPr>
        <p:grpSp>
          <p:nvGrpSpPr>
            <p:cNvPr id="95251" name="Группа 28"/>
            <p:cNvGrpSpPr>
              <a:grpSpLocks/>
            </p:cNvGrpSpPr>
            <p:nvPr/>
          </p:nvGrpSpPr>
          <p:grpSpPr bwMode="auto">
            <a:xfrm>
              <a:off x="842963" y="790575"/>
              <a:ext cx="7510462" cy="5610225"/>
              <a:chOff x="842963" y="790575"/>
              <a:chExt cx="7510462" cy="5610225"/>
            </a:xfrm>
          </p:grpSpPr>
          <p:sp>
            <p:nvSpPr>
              <p:cNvPr id="95253" name="Text Box 20"/>
              <p:cNvSpPr txBox="1">
                <a:spLocks noChangeArrowheads="1"/>
              </p:cNvSpPr>
              <p:nvPr/>
            </p:nvSpPr>
            <p:spPr bwMode="auto">
              <a:xfrm>
                <a:off x="5622925" y="3316288"/>
                <a:ext cx="1028700" cy="403718"/>
              </a:xfrm>
              <a:prstGeom prst="rect">
                <a:avLst/>
              </a:prstGeom>
              <a:noFill/>
              <a:ln w="9525">
                <a:noFill/>
                <a:miter lim="800000"/>
                <a:headEnd/>
                <a:tailEnd/>
              </a:ln>
            </p:spPr>
            <p:txBody>
              <a:bodyPr>
                <a:spAutoFit/>
              </a:bodyPr>
              <a:lstStyle/>
              <a:p>
                <a:pPr algn="r" eaLnBrk="0" hangingPunct="0">
                  <a:spcBef>
                    <a:spcPct val="50000"/>
                  </a:spcBef>
                </a:pPr>
                <a:r>
                  <a:rPr lang="en-US" b="1">
                    <a:solidFill>
                      <a:schemeClr val="bg1"/>
                    </a:solidFill>
                    <a:latin typeface="Comic Sans MS" pitchFamily="66" charset="0"/>
                  </a:rPr>
                  <a:t>2.3 m</a:t>
                </a:r>
                <a:endParaRPr lang="ru-RU" b="1">
                  <a:solidFill>
                    <a:schemeClr val="bg1"/>
                  </a:solidFill>
                  <a:latin typeface="Comic Sans MS" pitchFamily="66" charset="0"/>
                </a:endParaRPr>
              </a:p>
            </p:txBody>
          </p:sp>
          <p:sp>
            <p:nvSpPr>
              <p:cNvPr id="95254" name="Line 19"/>
              <p:cNvSpPr>
                <a:spLocks noChangeShapeType="1"/>
              </p:cNvSpPr>
              <p:nvPr/>
            </p:nvSpPr>
            <p:spPr bwMode="auto">
              <a:xfrm>
                <a:off x="6315075" y="2719388"/>
                <a:ext cx="57150" cy="1892300"/>
              </a:xfrm>
              <a:prstGeom prst="line">
                <a:avLst/>
              </a:prstGeom>
              <a:noFill/>
              <a:ln w="28575">
                <a:solidFill>
                  <a:schemeClr val="bg1"/>
                </a:solidFill>
                <a:round/>
                <a:headEnd type="triangle" w="med" len="med"/>
                <a:tailEnd type="triangle" w="med" len="med"/>
              </a:ln>
            </p:spPr>
            <p:txBody>
              <a:bodyPr/>
              <a:lstStyle/>
              <a:p>
                <a:endParaRPr lang="ru-RU"/>
              </a:p>
            </p:txBody>
          </p:sp>
          <p:sp>
            <p:nvSpPr>
              <p:cNvPr id="95255" name="Text Box 21"/>
              <p:cNvSpPr txBox="1">
                <a:spLocks noChangeArrowheads="1"/>
              </p:cNvSpPr>
              <p:nvPr/>
            </p:nvSpPr>
            <p:spPr bwMode="auto">
              <a:xfrm>
                <a:off x="3603625" y="4122738"/>
                <a:ext cx="863600" cy="706506"/>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latin typeface="Comic Sans MS" pitchFamily="66" charset="0"/>
                  </a:rPr>
                  <a:t>4.0 m</a:t>
                </a:r>
                <a:endParaRPr lang="ru-RU" b="1">
                  <a:solidFill>
                    <a:schemeClr val="bg1"/>
                  </a:solidFill>
                  <a:latin typeface="Comic Sans MS" pitchFamily="66" charset="0"/>
                </a:endParaRPr>
              </a:p>
            </p:txBody>
          </p:sp>
          <p:sp>
            <p:nvSpPr>
              <p:cNvPr id="95256" name="Line 22"/>
              <p:cNvSpPr>
                <a:spLocks noChangeShapeType="1"/>
              </p:cNvSpPr>
              <p:nvPr/>
            </p:nvSpPr>
            <p:spPr bwMode="auto">
              <a:xfrm flipV="1">
                <a:off x="2981325" y="4465638"/>
                <a:ext cx="3765550" cy="12700"/>
              </a:xfrm>
              <a:prstGeom prst="line">
                <a:avLst/>
              </a:prstGeom>
              <a:noFill/>
              <a:ln w="28575">
                <a:solidFill>
                  <a:schemeClr val="bg1"/>
                </a:solidFill>
                <a:round/>
                <a:headEnd type="triangle" w="med" len="med"/>
                <a:tailEnd type="triangle" w="med" len="med"/>
              </a:ln>
            </p:spPr>
            <p:txBody>
              <a:bodyPr/>
              <a:lstStyle/>
              <a:p>
                <a:endParaRPr lang="ru-RU"/>
              </a:p>
            </p:txBody>
          </p:sp>
          <p:sp>
            <p:nvSpPr>
              <p:cNvPr id="95257" name="Text Box 37"/>
              <p:cNvSpPr txBox="1">
                <a:spLocks noChangeArrowheads="1"/>
              </p:cNvSpPr>
              <p:nvPr/>
            </p:nvSpPr>
            <p:spPr bwMode="auto">
              <a:xfrm>
                <a:off x="2887663" y="2600325"/>
                <a:ext cx="1676400" cy="1312083"/>
              </a:xfrm>
              <a:prstGeom prst="rect">
                <a:avLst/>
              </a:prstGeom>
              <a:noFill/>
              <a:ln w="9525">
                <a:noFill/>
                <a:miter lim="800000"/>
                <a:headEnd/>
                <a:tailEnd/>
              </a:ln>
            </p:spPr>
            <p:txBody>
              <a:bodyPr>
                <a:spAutoFit/>
              </a:bodyPr>
              <a:lstStyle/>
              <a:p>
                <a:pPr algn="r" eaLnBrk="0" hangingPunct="0">
                  <a:spcBef>
                    <a:spcPct val="50000"/>
                  </a:spcBef>
                </a:pPr>
                <a:r>
                  <a:rPr lang="en-US" b="1">
                    <a:solidFill>
                      <a:srgbClr val="FFCC00"/>
                    </a:solidFill>
                    <a:latin typeface="Comic Sans MS" pitchFamily="66" charset="0"/>
                  </a:rPr>
                  <a:t>Prototype of the Booster dipole</a:t>
                </a:r>
                <a:endParaRPr lang="ru-RU" b="1">
                  <a:solidFill>
                    <a:srgbClr val="FFCC00"/>
                  </a:solidFill>
                  <a:latin typeface="Comic Sans MS" pitchFamily="66" charset="0"/>
                </a:endParaRPr>
              </a:p>
            </p:txBody>
          </p:sp>
          <p:sp>
            <p:nvSpPr>
              <p:cNvPr id="95258" name="Line 38"/>
              <p:cNvSpPr>
                <a:spLocks noChangeShapeType="1"/>
              </p:cNvSpPr>
              <p:nvPr/>
            </p:nvSpPr>
            <p:spPr bwMode="auto">
              <a:xfrm>
                <a:off x="3886200" y="3486150"/>
                <a:ext cx="838200" cy="0"/>
              </a:xfrm>
              <a:prstGeom prst="line">
                <a:avLst/>
              </a:prstGeom>
              <a:noFill/>
              <a:ln w="38100">
                <a:solidFill>
                  <a:srgbClr val="FFCC00"/>
                </a:solidFill>
                <a:round/>
                <a:headEnd/>
                <a:tailEnd type="triangle" w="med" len="med"/>
              </a:ln>
            </p:spPr>
            <p:txBody>
              <a:bodyPr/>
              <a:lstStyle/>
              <a:p>
                <a:endParaRPr lang="ru-RU"/>
              </a:p>
            </p:txBody>
          </p:sp>
          <p:pic>
            <p:nvPicPr>
              <p:cNvPr id="95259" name="Picture 35" descr="IMG_0228"/>
              <p:cNvPicPr>
                <a:picLocks noChangeAspect="1" noChangeArrowheads="1"/>
              </p:cNvPicPr>
              <p:nvPr/>
            </p:nvPicPr>
            <p:blipFill>
              <a:blip r:embed="rId3" cstate="screen"/>
              <a:srcRect/>
              <a:stretch>
                <a:fillRect/>
              </a:stretch>
            </p:blipFill>
            <p:spPr bwMode="auto">
              <a:xfrm>
                <a:off x="842963" y="790575"/>
                <a:ext cx="7510462" cy="5610225"/>
              </a:xfrm>
              <a:prstGeom prst="rect">
                <a:avLst/>
              </a:prstGeom>
              <a:noFill/>
              <a:ln w="9525">
                <a:noFill/>
                <a:miter lim="800000"/>
                <a:headEnd/>
                <a:tailEnd/>
              </a:ln>
            </p:spPr>
          </p:pic>
        </p:grpSp>
        <p:sp>
          <p:nvSpPr>
            <p:cNvPr id="95252" name="Text Box 35"/>
            <p:cNvSpPr txBox="1">
              <a:spLocks noChangeArrowheads="1"/>
            </p:cNvSpPr>
            <p:nvPr/>
          </p:nvSpPr>
          <p:spPr bwMode="auto">
            <a:xfrm>
              <a:off x="1457325" y="1173163"/>
              <a:ext cx="6230938" cy="403745"/>
            </a:xfrm>
            <a:prstGeom prst="rect">
              <a:avLst/>
            </a:prstGeom>
            <a:solidFill>
              <a:srgbClr val="FF9900"/>
            </a:solidFill>
            <a:ln w="19050">
              <a:solidFill>
                <a:srgbClr val="000066"/>
              </a:solidFill>
              <a:miter lim="800000"/>
              <a:headEnd/>
              <a:tailEnd/>
            </a:ln>
          </p:spPr>
          <p:txBody>
            <a:bodyPr>
              <a:spAutoFit/>
            </a:bodyPr>
            <a:lstStyle/>
            <a:p>
              <a:pPr algn="ctr" eaLnBrk="0" hangingPunct="0">
                <a:spcBef>
                  <a:spcPct val="50000"/>
                </a:spcBef>
              </a:pPr>
              <a:r>
                <a:rPr lang="en-US" b="1">
                  <a:latin typeface="Comic Sans MS" pitchFamily="66" charset="0"/>
                </a:rPr>
                <a:t>The best method to </a:t>
              </a:r>
              <a:r>
                <a:rPr lang="en-US" sz="1600" b="1">
                  <a:latin typeface="Comic Sans MS" pitchFamily="66" charset="0"/>
                </a:rPr>
                <a:t>measure</a:t>
              </a:r>
              <a:r>
                <a:rPr lang="en-US" b="1">
                  <a:latin typeface="Comic Sans MS" pitchFamily="66" charset="0"/>
                </a:rPr>
                <a:t> phase space size</a:t>
              </a:r>
              <a:endParaRPr lang="ru-RU" b="1">
                <a:latin typeface="Comic Sans MS" pitchFamily="66" charset="0"/>
              </a:endParaRPr>
            </a:p>
          </p:txBody>
        </p:sp>
      </p:grpSp>
      <p:grpSp>
        <p:nvGrpSpPr>
          <p:cNvPr id="95235" name="Group 40"/>
          <p:cNvGrpSpPr>
            <a:grpSpLocks/>
          </p:cNvGrpSpPr>
          <p:nvPr/>
        </p:nvGrpSpPr>
        <p:grpSpPr bwMode="auto">
          <a:xfrm>
            <a:off x="415264" y="1023908"/>
            <a:ext cx="8313738" cy="5127625"/>
            <a:chOff x="273" y="636"/>
            <a:chExt cx="5237" cy="3230"/>
          </a:xfrm>
        </p:grpSpPr>
        <p:pic>
          <p:nvPicPr>
            <p:cNvPr id="95245" name="Picture 31" descr="Synchrophstrn"/>
            <p:cNvPicPr>
              <a:picLocks noChangeAspect="1" noChangeArrowheads="1"/>
            </p:cNvPicPr>
            <p:nvPr/>
          </p:nvPicPr>
          <p:blipFill>
            <a:blip r:embed="rId4" cstate="screen"/>
            <a:srcRect/>
            <a:stretch>
              <a:fillRect/>
            </a:stretch>
          </p:blipFill>
          <p:spPr bwMode="auto">
            <a:xfrm>
              <a:off x="273" y="654"/>
              <a:ext cx="5237" cy="3212"/>
            </a:xfrm>
            <a:prstGeom prst="rect">
              <a:avLst/>
            </a:prstGeom>
            <a:noFill/>
            <a:ln w="9525">
              <a:noFill/>
              <a:miter lim="800000"/>
              <a:headEnd/>
              <a:tailEnd/>
            </a:ln>
          </p:spPr>
        </p:pic>
        <p:grpSp>
          <p:nvGrpSpPr>
            <p:cNvPr id="95246" name="Group 32"/>
            <p:cNvGrpSpPr>
              <a:grpSpLocks/>
            </p:cNvGrpSpPr>
            <p:nvPr/>
          </p:nvGrpSpPr>
          <p:grpSpPr bwMode="auto">
            <a:xfrm>
              <a:off x="284" y="636"/>
              <a:ext cx="897" cy="1379"/>
              <a:chOff x="388" y="656"/>
              <a:chExt cx="897" cy="1379"/>
            </a:xfrm>
          </p:grpSpPr>
          <p:pic>
            <p:nvPicPr>
              <p:cNvPr id="95247" name="Picture 33" descr="Veksler"/>
              <p:cNvPicPr>
                <a:picLocks noChangeAspect="1" noChangeArrowheads="1"/>
              </p:cNvPicPr>
              <p:nvPr/>
            </p:nvPicPr>
            <p:blipFill>
              <a:blip r:embed="rId5" cstate="screen"/>
              <a:srcRect/>
              <a:stretch>
                <a:fillRect/>
              </a:stretch>
            </p:blipFill>
            <p:spPr bwMode="auto">
              <a:xfrm>
                <a:off x="388" y="656"/>
                <a:ext cx="897" cy="1198"/>
              </a:xfrm>
              <a:prstGeom prst="rect">
                <a:avLst/>
              </a:prstGeom>
              <a:noFill/>
              <a:ln w="9525">
                <a:noFill/>
                <a:miter lim="800000"/>
                <a:headEnd/>
                <a:tailEnd/>
              </a:ln>
            </p:spPr>
          </p:pic>
          <p:sp>
            <p:nvSpPr>
              <p:cNvPr id="95248" name="Text Box 34"/>
              <p:cNvSpPr txBox="1">
                <a:spLocks noChangeArrowheads="1"/>
              </p:cNvSpPr>
              <p:nvPr/>
            </p:nvSpPr>
            <p:spPr bwMode="auto">
              <a:xfrm>
                <a:off x="392" y="1822"/>
                <a:ext cx="893" cy="213"/>
              </a:xfrm>
              <a:prstGeom prst="rect">
                <a:avLst/>
              </a:prstGeom>
              <a:solidFill>
                <a:srgbClr val="4D4D4D"/>
              </a:solidFill>
              <a:ln w="9525">
                <a:noFill/>
                <a:miter lim="800000"/>
                <a:headEnd/>
                <a:tailEnd/>
              </a:ln>
            </p:spPr>
            <p:txBody>
              <a:bodyPr>
                <a:spAutoFit/>
              </a:bodyPr>
              <a:lstStyle/>
              <a:p>
                <a:pPr algn="ctr" eaLnBrk="0" hangingPunct="0">
                  <a:spcBef>
                    <a:spcPct val="50000"/>
                  </a:spcBef>
                </a:pPr>
                <a:r>
                  <a:rPr lang="en-US" sz="1600" dirty="0" smtClean="0">
                    <a:solidFill>
                      <a:schemeClr val="bg1"/>
                    </a:solidFill>
                  </a:rPr>
                  <a:t>V. </a:t>
                </a:r>
                <a:r>
                  <a:rPr lang="en-US" sz="1600" dirty="0" err="1" smtClean="0">
                    <a:solidFill>
                      <a:schemeClr val="bg1"/>
                    </a:solidFill>
                  </a:rPr>
                  <a:t>Veksler</a:t>
                </a:r>
                <a:endParaRPr lang="ru-RU" sz="1600" dirty="0">
                  <a:solidFill>
                    <a:schemeClr val="bg1"/>
                  </a:solidFill>
                </a:endParaRPr>
              </a:p>
            </p:txBody>
          </p:sp>
        </p:grpSp>
      </p:grpSp>
      <p:pic>
        <p:nvPicPr>
          <p:cNvPr id="24" name="Picture 10"/>
          <p:cNvPicPr>
            <a:picLocks noChangeAspect="1" noChangeArrowheads="1"/>
          </p:cNvPicPr>
          <p:nvPr/>
        </p:nvPicPr>
        <p:blipFill>
          <a:blip r:embed="rId6" cstate="screen"/>
          <a:srcRect/>
          <a:stretch>
            <a:fillRect/>
          </a:stretch>
        </p:blipFill>
        <p:spPr bwMode="auto">
          <a:xfrm>
            <a:off x="395536" y="713904"/>
            <a:ext cx="8390857" cy="6165304"/>
          </a:xfrm>
          <a:prstGeom prst="rect">
            <a:avLst/>
          </a:prstGeom>
          <a:noFill/>
          <a:ln w="9525">
            <a:noFill/>
            <a:miter lim="800000"/>
            <a:headEnd/>
            <a:tailEnd/>
          </a:ln>
        </p:spPr>
      </p:pic>
      <p:pic>
        <p:nvPicPr>
          <p:cNvPr id="27" name="Рисунок 26" descr="P1020084.JPG"/>
          <p:cNvPicPr>
            <a:picLocks noChangeAspect="1"/>
          </p:cNvPicPr>
          <p:nvPr/>
        </p:nvPicPr>
        <p:blipFill>
          <a:blip r:embed="rId7" cstate="screen"/>
          <a:srcRect/>
          <a:stretch>
            <a:fillRect/>
          </a:stretch>
        </p:blipFill>
        <p:spPr bwMode="auto">
          <a:xfrm>
            <a:off x="899592" y="908720"/>
            <a:ext cx="7019925" cy="5264150"/>
          </a:xfrm>
          <a:prstGeom prst="rect">
            <a:avLst/>
          </a:prstGeom>
          <a:noFill/>
          <a:ln w="9525">
            <a:noFill/>
            <a:miter lim="800000"/>
            <a:headEnd/>
            <a:tailEnd/>
          </a:ln>
        </p:spPr>
      </p:pic>
      <p:grpSp>
        <p:nvGrpSpPr>
          <p:cNvPr id="6" name="Группа 5"/>
          <p:cNvGrpSpPr/>
          <p:nvPr/>
        </p:nvGrpSpPr>
        <p:grpSpPr>
          <a:xfrm>
            <a:off x="755575" y="836712"/>
            <a:ext cx="7616185" cy="5688632"/>
            <a:chOff x="755575" y="836712"/>
            <a:chExt cx="7616185" cy="5688632"/>
          </a:xfrm>
        </p:grpSpPr>
        <p:pic>
          <p:nvPicPr>
            <p:cNvPr id="4" name="Изображение 3" descr="IMG_0227.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575" y="836712"/>
              <a:ext cx="7616185" cy="5688632"/>
            </a:xfrm>
            <a:prstGeom prst="rect">
              <a:avLst/>
            </a:prstGeom>
          </p:spPr>
        </p:pic>
        <p:sp>
          <p:nvSpPr>
            <p:cNvPr id="31" name="Text Box 11"/>
            <p:cNvSpPr txBox="1">
              <a:spLocks noChangeArrowheads="1"/>
            </p:cNvSpPr>
            <p:nvPr/>
          </p:nvSpPr>
          <p:spPr bwMode="auto">
            <a:xfrm>
              <a:off x="4860032" y="3409255"/>
              <a:ext cx="68983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r" eaLnBrk="1" hangingPunct="1">
                <a:spcBef>
                  <a:spcPct val="50000"/>
                </a:spcBef>
              </a:pPr>
              <a:r>
                <a:rPr kumimoji="0" lang="en-US" sz="1400" b="1" dirty="0" smtClean="0">
                  <a:solidFill>
                    <a:schemeClr val="bg1"/>
                  </a:solidFill>
                  <a:latin typeface="+mn-lt"/>
                </a:rPr>
                <a:t>2.4 </a:t>
              </a:r>
              <a:r>
                <a:rPr kumimoji="0" lang="en-US" sz="1400" b="1" dirty="0">
                  <a:solidFill>
                    <a:schemeClr val="bg1"/>
                  </a:solidFill>
                  <a:latin typeface="+mn-lt"/>
                </a:rPr>
                <a:t>m</a:t>
              </a:r>
              <a:endParaRPr kumimoji="0" lang="ru-RU" sz="1400" b="1" dirty="0">
                <a:solidFill>
                  <a:schemeClr val="bg1"/>
                </a:solidFill>
                <a:latin typeface="+mn-lt"/>
              </a:endParaRPr>
            </a:p>
          </p:txBody>
        </p:sp>
        <p:sp>
          <p:nvSpPr>
            <p:cNvPr id="32" name="Line 12"/>
            <p:cNvSpPr>
              <a:spLocks noChangeShapeType="1"/>
            </p:cNvSpPr>
            <p:nvPr/>
          </p:nvSpPr>
          <p:spPr bwMode="auto">
            <a:xfrm>
              <a:off x="5496822" y="2818945"/>
              <a:ext cx="11282" cy="1978207"/>
            </a:xfrm>
            <a:prstGeom prst="line">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34" name="Text Box 13"/>
            <p:cNvSpPr txBox="1">
              <a:spLocks noChangeArrowheads="1"/>
            </p:cNvSpPr>
            <p:nvPr/>
          </p:nvSpPr>
          <p:spPr bwMode="auto">
            <a:xfrm>
              <a:off x="2771800" y="4077072"/>
              <a:ext cx="72554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eaLnBrk="1" hangingPunct="1">
                <a:spcBef>
                  <a:spcPct val="50000"/>
                </a:spcBef>
              </a:pPr>
              <a:r>
                <a:rPr kumimoji="0" lang="en-US" sz="1400" b="1" dirty="0">
                  <a:solidFill>
                    <a:schemeClr val="bg1"/>
                  </a:solidFill>
                  <a:latin typeface="+mn-lt"/>
                </a:rPr>
                <a:t>4.0 m</a:t>
              </a:r>
              <a:endParaRPr kumimoji="0" lang="ru-RU" sz="1400" b="1" dirty="0">
                <a:solidFill>
                  <a:schemeClr val="bg1"/>
                </a:solidFill>
                <a:latin typeface="+mn-lt"/>
              </a:endParaRPr>
            </a:p>
          </p:txBody>
        </p:sp>
        <p:sp>
          <p:nvSpPr>
            <p:cNvPr id="35" name="Line 14"/>
            <p:cNvSpPr>
              <a:spLocks noChangeShapeType="1"/>
            </p:cNvSpPr>
            <p:nvPr/>
          </p:nvSpPr>
          <p:spPr bwMode="auto">
            <a:xfrm flipV="1">
              <a:off x="2555776" y="4365103"/>
              <a:ext cx="3600400" cy="8535"/>
            </a:xfrm>
            <a:prstGeom prst="line">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sp>
        <p:nvSpPr>
          <p:cNvPr id="2" name="Номер слайда 1"/>
          <p:cNvSpPr>
            <a:spLocks noGrp="1"/>
          </p:cNvSpPr>
          <p:nvPr>
            <p:ph type="sldNum" idx="12"/>
          </p:nvPr>
        </p:nvSpPr>
        <p:spPr/>
        <p:txBody>
          <a:bodyPr/>
          <a:lstStyle/>
          <a:p>
            <a:pPr>
              <a:defRPr/>
            </a:pPr>
            <a:fld id="{378CF215-0D1A-AE42-BEDD-C78DE5C279FB}" type="slidenum">
              <a:rPr lang="en-US" smtClean="0"/>
              <a:pPr>
                <a:defRPr/>
              </a:pPr>
              <a:t>9</a:t>
            </a:fld>
            <a:endParaRPr lang="en-US"/>
          </a:p>
        </p:txBody>
      </p:sp>
      <p:grpSp>
        <p:nvGrpSpPr>
          <p:cNvPr id="3" name="Группа 2"/>
          <p:cNvGrpSpPr/>
          <p:nvPr/>
        </p:nvGrpSpPr>
        <p:grpSpPr>
          <a:xfrm>
            <a:off x="0" y="0"/>
            <a:ext cx="9144000" cy="915988"/>
            <a:chOff x="0" y="0"/>
            <a:chExt cx="9144000" cy="915988"/>
          </a:xfrm>
        </p:grpSpPr>
        <p:pic>
          <p:nvPicPr>
            <p:cNvPr id="33" name="Picture 3" descr="NICA_header_blue.tif"/>
            <p:cNvPicPr>
              <a:picLocks noChangeAspect="1"/>
            </p:cNvPicPr>
            <p:nvPr/>
          </p:nvPicPr>
          <p:blipFill>
            <a:blip r:embed="rId9">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2"/>
            <p:cNvSpPr txBox="1">
              <a:spLocks noChangeArrowheads="1"/>
            </p:cNvSpPr>
            <p:nvPr/>
          </p:nvSpPr>
          <p:spPr bwMode="auto">
            <a:xfrm>
              <a:off x="179512" y="305790"/>
              <a:ext cx="8920832" cy="461665"/>
            </a:xfrm>
            <a:prstGeom prst="rect">
              <a:avLst/>
            </a:prstGeom>
            <a:noFill/>
            <a:ln w="9525">
              <a:noFill/>
              <a:miter lim="800000"/>
              <a:headEnd/>
              <a:tailEnd/>
            </a:ln>
          </p:spPr>
          <p:txBody>
            <a:bodyPr wrap="square">
              <a:spAutoFit/>
            </a:bodyPr>
            <a:lstStyle/>
            <a:p>
              <a:pPr algn="ctr"/>
              <a:r>
                <a:rPr lang="en-US" sz="2400" b="1" dirty="0" smtClean="0">
                  <a:solidFill>
                    <a:srgbClr val="000090"/>
                  </a:solidFill>
                  <a:latin typeface="+mn-lt"/>
                </a:rPr>
                <a:t>NICA Booster synchrotron</a:t>
              </a:r>
              <a:endParaRPr lang="en-US" sz="2400" b="1" dirty="0">
                <a:solidFill>
                  <a:srgbClr val="000090"/>
                </a:solidFill>
                <a:latin typeface="+mn-lt"/>
              </a:endParaRPr>
            </a:p>
          </p:txBody>
        </p:sp>
        <p:sp>
          <p:nvSpPr>
            <p:cNvPr id="28" name="Прямоугольник 4"/>
            <p:cNvSpPr>
              <a:spLocks noChangeArrowheads="1"/>
            </p:cNvSpPr>
            <p:nvPr/>
          </p:nvSpPr>
          <p:spPr bwMode="auto">
            <a:xfrm>
              <a:off x="179512" y="32672"/>
              <a:ext cx="8748713" cy="397032"/>
            </a:xfrm>
            <a:prstGeom prst="rect">
              <a:avLst/>
            </a:prstGeom>
            <a:noFill/>
            <a:ln w="9525">
              <a:noFill/>
              <a:miter lim="800000"/>
              <a:headEnd/>
              <a:tailEnd/>
            </a:ln>
          </p:spPr>
          <p:txBody>
            <a:bodyPr>
              <a:spAutoFit/>
            </a:bodyPr>
            <a:lstStyle/>
            <a:p>
              <a:pPr marL="342900" indent="-342900" algn="ctr">
                <a:lnSpc>
                  <a:spcPct val="110000"/>
                </a:lnSpc>
                <a:defRPr/>
              </a:pPr>
              <a:r>
                <a:rPr kumimoji="1" lang="en-US" altLang="ru-RU" sz="1800" b="1" dirty="0" smtClean="0">
                  <a:solidFill>
                    <a:srgbClr val="0000CC"/>
                  </a:solidFill>
                  <a:cs typeface="Arial" pitchFamily="34" charset="0"/>
                </a:rPr>
                <a:t>2</a:t>
              </a:r>
              <a:r>
                <a:rPr lang="en-US" altLang="ru-RU" sz="1800" b="1" dirty="0" smtClean="0">
                  <a:solidFill>
                    <a:srgbClr val="0000CC"/>
                  </a:solidFill>
                </a:rPr>
                <a:t>. </a:t>
              </a:r>
              <a:r>
                <a:rPr lang="en-US" altLang="ru-RU" sz="1800" b="1" dirty="0">
                  <a:solidFill>
                    <a:srgbClr val="0000CC"/>
                  </a:solidFill>
                </a:rPr>
                <a:t>NICA construction</a:t>
              </a:r>
            </a:p>
          </p:txBody>
        </p:sp>
      </p:grpSp>
    </p:spTree>
    <p:extLst>
      <p:ext uri="{BB962C8B-B14F-4D97-AF65-F5344CB8AC3E}">
        <p14:creationId xmlns:p14="http://schemas.microsoft.com/office/powerpoint/2010/main" val="964785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1">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SimSun"/>
        <a:cs typeface=""/>
      </a:majorFont>
      <a:minorFont>
        <a:latin typeface="Arial"/>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SimSun"/>
        <a:cs typeface=""/>
      </a:majorFont>
      <a:minorFont>
        <a:latin typeface="Arial"/>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Constantia"/>
        <a:ea typeface="SimSun"/>
        <a:cs typeface=""/>
      </a:majorFont>
      <a:minorFont>
        <a:latin typeface="Constantia"/>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Тема1</Template>
  <TotalTime>3118</TotalTime>
  <Words>2826</Words>
  <Application>Microsoft Office PowerPoint</Application>
  <PresentationFormat>Экран (4:3)</PresentationFormat>
  <Paragraphs>611</Paragraphs>
  <Slides>30</Slides>
  <Notes>14</Notes>
  <HiddenSlides>1</HiddenSlides>
  <MMClips>0</MMClips>
  <ScaleCrop>false</ScaleCrop>
  <HeadingPairs>
    <vt:vector size="8" baseType="variant">
      <vt:variant>
        <vt:lpstr>Использованные шрифты</vt:lpstr>
      </vt:variant>
      <vt:variant>
        <vt:i4>19</vt:i4>
      </vt:variant>
      <vt:variant>
        <vt:lpstr>Тема</vt:lpstr>
      </vt:variant>
      <vt:variant>
        <vt:i4>4</vt:i4>
      </vt:variant>
      <vt:variant>
        <vt:lpstr>Внедренные серверы OLE</vt:lpstr>
      </vt:variant>
      <vt:variant>
        <vt:i4>2</vt:i4>
      </vt:variant>
      <vt:variant>
        <vt:lpstr>Заголовки слайдов</vt:lpstr>
      </vt:variant>
      <vt:variant>
        <vt:i4>30</vt:i4>
      </vt:variant>
    </vt:vector>
  </HeadingPairs>
  <TitlesOfParts>
    <vt:vector size="55" baseType="lpstr">
      <vt:lpstr>ＭＳ Ｐゴシック</vt:lpstr>
      <vt:lpstr>ＭＳ Ｐゴシック</vt:lpstr>
      <vt:lpstr>SimSun</vt:lpstr>
      <vt:lpstr>Apple Chancery</vt:lpstr>
      <vt:lpstr>Arial</vt:lpstr>
      <vt:lpstr>Bookman Old Style</vt:lpstr>
      <vt:lpstr>Brush Script MT Italic</vt:lpstr>
      <vt:lpstr>Calibri</vt:lpstr>
      <vt:lpstr>Century Gothic</vt:lpstr>
      <vt:lpstr>Comic Sans MS</vt:lpstr>
      <vt:lpstr>Constantia</vt:lpstr>
      <vt:lpstr>Droid Sans Fallback</vt:lpstr>
      <vt:lpstr>Georgia</vt:lpstr>
      <vt:lpstr>Mathematica1</vt:lpstr>
      <vt:lpstr>Symbol</vt:lpstr>
      <vt:lpstr>SymbolPS</vt:lpstr>
      <vt:lpstr>Tahoma</vt:lpstr>
      <vt:lpstr>Times New Roman</vt:lpstr>
      <vt:lpstr>Wingdings</vt:lpstr>
      <vt:lpstr>Тема1</vt:lpstr>
      <vt:lpstr>1_Тема Office</vt:lpstr>
      <vt:lpstr>2_Тема Office</vt:lpstr>
      <vt:lpstr>3_Тема Office</vt:lpstr>
      <vt:lpstr>Equation</vt:lpstr>
      <vt:lpstr>Mathcad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Source for polarized particles (SPP)</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Microsoft Office</dc:creator>
  <cp:lastModifiedBy>Игорь Николаевич Мешков</cp:lastModifiedBy>
  <cp:revision>246</cp:revision>
  <dcterms:created xsi:type="dcterms:W3CDTF">2016-04-03T19:47:50Z</dcterms:created>
  <dcterms:modified xsi:type="dcterms:W3CDTF">2016-10-30T18:09:33Z</dcterms:modified>
</cp:coreProperties>
</file>